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890" r:id="rId3"/>
    <p:sldId id="846" r:id="rId4"/>
    <p:sldId id="868" r:id="rId5"/>
    <p:sldId id="839" r:id="rId6"/>
    <p:sldId id="898" r:id="rId7"/>
    <p:sldId id="892" r:id="rId8"/>
    <p:sldId id="899" r:id="rId9"/>
    <p:sldId id="917" r:id="rId10"/>
    <p:sldId id="918" r:id="rId11"/>
    <p:sldId id="919" r:id="rId12"/>
    <p:sldId id="920" r:id="rId13"/>
    <p:sldId id="900" r:id="rId14"/>
    <p:sldId id="901" r:id="rId15"/>
    <p:sldId id="902" r:id="rId16"/>
    <p:sldId id="903" r:id="rId17"/>
    <p:sldId id="904" r:id="rId18"/>
    <p:sldId id="905" r:id="rId19"/>
    <p:sldId id="906" r:id="rId20"/>
    <p:sldId id="910" r:id="rId21"/>
    <p:sldId id="907" r:id="rId22"/>
    <p:sldId id="911" r:id="rId23"/>
    <p:sldId id="909" r:id="rId24"/>
    <p:sldId id="921" r:id="rId25"/>
    <p:sldId id="922" r:id="rId26"/>
    <p:sldId id="893" r:id="rId27"/>
  </p:sldIdLst>
  <p:sldSz cx="9144000" cy="6858000" type="screen4x3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99"/>
    <a:srgbClr val="33CC33"/>
    <a:srgbClr val="00FF99"/>
    <a:srgbClr val="F9F9C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7" autoAdjust="0"/>
    <p:restoredTop sz="93318" autoAdjust="0"/>
  </p:normalViewPr>
  <p:slideViewPr>
    <p:cSldViewPr>
      <p:cViewPr varScale="1">
        <p:scale>
          <a:sx n="87" d="100"/>
          <a:sy n="87" d="100"/>
        </p:scale>
        <p:origin x="628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38" y="-120"/>
      </p:cViewPr>
      <p:guideLst>
        <p:guide orient="horz" pos="3223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9AA407FF-D214-40F3-843C-78C5C91BA768}" type="datetimeFigureOut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13C99022-8698-4343-A539-EBA1265ED6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694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EE74CB59-A025-4CFE-A048-760185E96F65}" type="datetimeFigureOut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A8307BA3-82A9-4AF0-A56D-DCC6FE733A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79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7BA3-82A9-4AF0-A56D-DCC6FE733AE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83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944497-1A55-4245-9822-32793D5709E5}" type="slidenum">
              <a:rPr lang="en-US" altLang="ja-JP" smtClean="0"/>
              <a:pPr>
                <a:defRPr/>
              </a:pPr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6208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7BA3-82A9-4AF0-A56D-DCC6FE733AE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4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7BA3-82A9-4AF0-A56D-DCC6FE733AE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78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07BA3-82A9-4AF0-A56D-DCC6FE733AE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92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Machine Perception Grou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5283948"/>
            <a:ext cx="9187599" cy="210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タイトル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kumimoji="0" lang="ja-JP" altLang="en-US" dirty="0"/>
              <a:t>マスター タイトルの書式設定</a:t>
            </a:r>
            <a:endParaRPr kumimoji="0" lang="en-US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ja-JP" altLang="en-US" dirty="0"/>
              <a:t>マスター サブタイトルの書式設定</a:t>
            </a:r>
            <a:endParaRPr kumimoji="0" lang="en-US" dirty="0"/>
          </a:p>
        </p:txBody>
      </p:sp>
      <p:sp>
        <p:nvSpPr>
          <p:cNvPr id="30" name="日付プレースホルダー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7EDBD4F-F9F3-4981-8CD9-095ECD792573}" type="datetime1">
              <a:rPr kumimoji="1" lang="ja-JP" altLang="en-US" smtClean="0"/>
              <a:t>2017/10/3</a:t>
            </a:fld>
            <a:endParaRPr kumimoji="1" lang="ja-JP" altLang="en-US" dirty="0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44CF1-DD20-457E-9583-1D66B37A1786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00EB-294C-4EFE-B928-E39A69A77DC7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dirty="0"/>
              <a:t>マスター テキストの書式設定</a:t>
            </a:r>
          </a:p>
          <a:p>
            <a:pPr lvl="1" eaLnBrk="1" latinLnBrk="0" hangingPunct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eaLnBrk="1" latinLnBrk="0" hangingPunct="1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eaLnBrk="1" latinLnBrk="0" hangingPunct="1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eaLnBrk="1" latinLnBrk="0" hangingPunct="1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kumimoji="0"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BBC5A-3AE3-4D93-91DE-C32CF43F4B55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</a:defRPr>
            </a:lvl1pPr>
            <a:extLst/>
          </a:lstStyle>
          <a:p>
            <a:r>
              <a:rPr kumimoji="0" lang="ja-JP" altLang="en-US" dirty="0"/>
              <a:t>マスター タイトルの書式設定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solidFill>
                  <a:schemeClr val="bg1"/>
                </a:solidFill>
                <a:effectLst/>
              </a:defRPr>
            </a:lvl1pPr>
            <a:extLst/>
          </a:lstStyle>
          <a:p>
            <a:r>
              <a:rPr kumimoji="0" lang="ja-JP" altLang="en-US" dirty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1CCC-69A7-47F7-BE35-5BAFA4966C50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山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山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ja-JP" altLang="en-US" dirty="0"/>
              <a:t>マスター テキストの書式設定</a:t>
            </a:r>
          </a:p>
          <a:p>
            <a:pPr lvl="1" eaLnBrk="1" latinLnBrk="0" hangingPunct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eaLnBrk="1" latinLnBrk="0" hangingPunct="1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eaLnBrk="1" latinLnBrk="0" hangingPunct="1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eaLnBrk="1" latinLnBrk="0" hangingPunct="1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kumimoji="0"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ja-JP" altLang="en-US" dirty="0"/>
              <a:t>マスター テキストの書式設定</a:t>
            </a:r>
          </a:p>
          <a:p>
            <a:pPr lvl="1" eaLnBrk="1" latinLnBrk="0" hangingPunct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eaLnBrk="1" latinLnBrk="0" hangingPunct="1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eaLnBrk="1" latinLnBrk="0" hangingPunct="1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eaLnBrk="1" latinLnBrk="0" hangingPunct="1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kumimoji="0" 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2647-39F9-40F6-8289-BDE4FB1BAE1C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ea typeface="小塚ゴシック Pr6N B" pitchFamily="34" charset="-128"/>
                <a:cs typeface="+mj-cs"/>
              </a:rPr>
              <a:t>マスター タイトルの書式設定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extLst/>
          </a:lstStyle>
          <a:p>
            <a:r>
              <a:rPr kumimoji="0" lang="ja-JP" altLang="en-US" dirty="0"/>
              <a:t>マスター タイトルの書式設定</a:t>
            </a:r>
            <a:endParaRPr kumimoji="0"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dirty="0"/>
              <a:t>マスター テキストの書式設定</a:t>
            </a:r>
          </a:p>
          <a:p>
            <a:pPr lvl="1" eaLnBrk="1" latinLnBrk="0" hangingPunct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eaLnBrk="1" latinLnBrk="0" hangingPunct="1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eaLnBrk="1" latinLnBrk="0" hangingPunct="1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eaLnBrk="1" latinLnBrk="0" hangingPunct="1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kumimoji="0" 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4AF7-1C6F-4C52-9246-4336EEDF362F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44F0-056B-4808-A95F-DB79603980B4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6A1-49AE-4243-85FE-65180E57331B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F4B43B80-2F44-4BCA-B21B-75FDA83F1E0C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ja-JP" altLang="en-US"/>
              <a:t>アイコンをクリックして図を追加</a:t>
            </a:r>
            <a:endParaRPr kumimoji="0" 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4434DAE-E4CB-4B0C-AE39-BA40D2147BAF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8" name="フリーフォーム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フリーフォーム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山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山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プレースホルダー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ja-JP" altLang="en-US" dirty="0"/>
              <a:t>マスター タイトルの書式設定</a:t>
            </a:r>
            <a:endParaRPr kumimoji="0" 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dirty="0"/>
              <a:t>マスター テキストの書式設定</a:t>
            </a:r>
          </a:p>
          <a:p>
            <a:pPr lvl="1" eaLnBrk="1" latinLnBrk="0" hangingPunct="1"/>
            <a:r>
              <a:rPr kumimoji="0" lang="ja-JP" altLang="en-US" dirty="0"/>
              <a:t>第 </a:t>
            </a:r>
            <a:r>
              <a:rPr kumimoji="0" lang="en-US" altLang="ja-JP" dirty="0"/>
              <a:t>2 </a:t>
            </a:r>
            <a:r>
              <a:rPr kumimoji="0" lang="ja-JP" altLang="en-US" dirty="0"/>
              <a:t>レベル</a:t>
            </a:r>
          </a:p>
          <a:p>
            <a:pPr lvl="2" eaLnBrk="1" latinLnBrk="0" hangingPunct="1"/>
            <a:r>
              <a:rPr kumimoji="0" lang="ja-JP" altLang="en-US" dirty="0"/>
              <a:t>第 </a:t>
            </a:r>
            <a:r>
              <a:rPr kumimoji="0" lang="en-US" altLang="ja-JP" dirty="0"/>
              <a:t>3 </a:t>
            </a:r>
            <a:r>
              <a:rPr kumimoji="0" lang="ja-JP" altLang="en-US" dirty="0"/>
              <a:t>レベル</a:t>
            </a:r>
          </a:p>
          <a:p>
            <a:pPr lvl="3" eaLnBrk="1" latinLnBrk="0" hangingPunct="1"/>
            <a:r>
              <a:rPr kumimoji="0" lang="ja-JP" altLang="en-US" dirty="0"/>
              <a:t>第 </a:t>
            </a:r>
            <a:r>
              <a:rPr kumimoji="0" lang="en-US" altLang="ja-JP" dirty="0"/>
              <a:t>4 </a:t>
            </a:r>
            <a:r>
              <a:rPr kumimoji="0" lang="ja-JP" altLang="en-US" dirty="0"/>
              <a:t>レベル</a:t>
            </a:r>
          </a:p>
          <a:p>
            <a:pPr lvl="4" eaLnBrk="1" latinLnBrk="0" hangingPunct="1"/>
            <a:r>
              <a:rPr kumimoji="0" lang="ja-JP" altLang="en-US" dirty="0"/>
              <a:t>第 </a:t>
            </a:r>
            <a:r>
              <a:rPr kumimoji="0" lang="en-US" altLang="ja-JP" dirty="0"/>
              <a:t>5 </a:t>
            </a:r>
            <a:r>
              <a:rPr kumimoji="0" lang="ja-JP" altLang="en-US" dirty="0"/>
              <a:t>レベル</a:t>
            </a:r>
            <a:endParaRPr kumimoji="0" lang="en-US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5EAA32F-A17B-4AAD-8E17-451504C6FA58}" type="datetime1">
              <a:rPr kumimoji="1" lang="ja-JP" altLang="en-US" smtClean="0"/>
              <a:t>2017/10/3</a:t>
            </a:fld>
            <a:endParaRPr kumimoji="1" lang="ja-JP" altLang="en-US"/>
          </a:p>
        </p:txBody>
      </p:sp>
      <p:sp>
        <p:nvSpPr>
          <p:cNvPr id="22" name="フッター プレースホルダー 21"/>
          <p:cNvSpPr>
            <a:spLocks noGrp="1"/>
          </p:cNvSpPr>
          <p:nvPr>
            <p:ph type="ftr" sz="quarter" idx="3"/>
          </p:nvPr>
        </p:nvSpPr>
        <p:spPr>
          <a:xfrm>
            <a:off x="4380072" y="6448251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1" lang="ja-JP" alt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4"/>
          </p:nvPr>
        </p:nvSpPr>
        <p:spPr>
          <a:xfrm>
            <a:off x="8532440" y="6407944"/>
            <a:ext cx="48059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B09426E-CB49-4617-8165-6E8FBE33A5E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309320"/>
            <a:ext cx="1296144" cy="51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1" sz="3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小塚ゴシック Pr6N B" pitchFamily="34" charset="-128"/>
          <a:ea typeface="小塚ゴシック Pr6N B" pitchFamily="34" charset="-128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1" sz="2700" kern="1200">
          <a:solidFill>
            <a:schemeClr val="tx1"/>
          </a:solidFill>
          <a:latin typeface="小塚ゴシック Pr6N B" pitchFamily="34" charset="-128"/>
          <a:ea typeface="小塚ゴシック Pr6N B" pitchFamily="34" charset="-128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1" sz="2300" kern="1200">
          <a:solidFill>
            <a:schemeClr val="tx1"/>
          </a:solidFill>
          <a:latin typeface="小塚ゴシック Pr6N B" pitchFamily="34" charset="-128"/>
          <a:ea typeface="小塚ゴシック Pr6N B" pitchFamily="34" charset="-128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23528" y="692696"/>
            <a:ext cx="8424936" cy="2016224"/>
          </a:xfrm>
        </p:spPr>
        <p:txBody>
          <a:bodyPr>
            <a:noAutofit/>
          </a:bodyPr>
          <a:lstStyle/>
          <a:p>
            <a:pPr algn="ctr"/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先端人工知能論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Ⅱ</a:t>
            </a:r>
            <a:b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高度な画像認識</a:t>
            </a: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(Part 1)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789040"/>
            <a:ext cx="7772400" cy="1631752"/>
          </a:xfrm>
        </p:spPr>
        <p:txBody>
          <a:bodyPr>
            <a:normAutofit/>
          </a:bodyPr>
          <a:lstStyle/>
          <a:p>
            <a:pPr algn="ctr"/>
            <a:r>
              <a:rPr lang="ja-JP" altLang="en-US" sz="2000" dirty="0"/>
              <a:t>東京大学 大学院情報理工学系研究科</a:t>
            </a:r>
            <a:endParaRPr lang="en-US" altLang="ja-JP" sz="2000" dirty="0"/>
          </a:p>
          <a:p>
            <a:pPr algn="ctr"/>
            <a:r>
              <a:rPr kumimoji="1" lang="ja-JP" altLang="en-US" sz="2000" dirty="0"/>
              <a:t>創造情報学専攻  </a:t>
            </a:r>
            <a:r>
              <a:rPr lang="ja-JP" altLang="en-US" sz="2000" dirty="0"/>
              <a:t>講師</a:t>
            </a:r>
            <a:endParaRPr lang="en-US" altLang="ja-JP" sz="2000" dirty="0"/>
          </a:p>
          <a:p>
            <a:pPr algn="ctr"/>
            <a:r>
              <a:rPr lang="ja-JP" altLang="en-US" dirty="0"/>
              <a:t>中山 英樹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759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780" y="2899262"/>
            <a:ext cx="3495983" cy="1105802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畳み込みフィルタの可視化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54" y="4478711"/>
            <a:ext cx="3332218" cy="13302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092" y="2074474"/>
            <a:ext cx="3415278" cy="30251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436096" y="169720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第一畳み込み層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36096" y="261228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第</a:t>
            </a:r>
            <a:r>
              <a:rPr lang="ja-JP" altLang="en-US" sz="1400" dirty="0"/>
              <a:t>二</a:t>
            </a:r>
            <a:r>
              <a:rPr kumimoji="1" lang="ja-JP" altLang="en-US" sz="1400" dirty="0"/>
              <a:t>畳み込み層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36096" y="416309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第</a:t>
            </a:r>
            <a:r>
              <a:rPr lang="ja-JP" altLang="en-US" sz="1400" dirty="0"/>
              <a:t>三</a:t>
            </a:r>
            <a:r>
              <a:rPr kumimoji="1" lang="ja-JP" altLang="en-US" sz="1400" dirty="0"/>
              <a:t>畳み込み層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52120" y="5935052"/>
            <a:ext cx="32403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ConvNetJS</a:t>
            </a:r>
            <a:r>
              <a:rPr lang="ja-JP" altLang="en-US" sz="1400" dirty="0"/>
              <a:t>より</a:t>
            </a:r>
            <a:endParaRPr lang="en-US" altLang="ja-JP" sz="900" dirty="0"/>
          </a:p>
          <a:p>
            <a:r>
              <a:rPr lang="en-US" altLang="ja-JP" sz="900" dirty="0"/>
              <a:t>http://cs.stanford.edu/people/karpathy/convnetjs/</a:t>
            </a:r>
            <a:endParaRPr kumimoji="1" lang="ja-JP" altLang="en-US" sz="900" dirty="0"/>
          </a:p>
        </p:txBody>
      </p:sp>
      <p:sp>
        <p:nvSpPr>
          <p:cNvPr id="13" name="コンテンツ プレースホルダー 1"/>
          <p:cNvSpPr txBox="1">
            <a:spLocks/>
          </p:cNvSpPr>
          <p:nvPr/>
        </p:nvSpPr>
        <p:spPr>
          <a:xfrm>
            <a:off x="251520" y="1625344"/>
            <a:ext cx="8229600" cy="54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1" sz="24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1" sz="20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ja-JP" altLang="en-US" dirty="0"/>
              <a:t>重みを単純に画像として表示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sz="1800" dirty="0"/>
              <a:t>5x5</a:t>
            </a:r>
            <a:r>
              <a:rPr lang="ja-JP" altLang="en-US" sz="1800" dirty="0"/>
              <a:t>の畳み込みフィルタなら、</a:t>
            </a:r>
            <a:r>
              <a:rPr lang="en-US" altLang="ja-JP" sz="1800" dirty="0"/>
              <a:t>5x5</a:t>
            </a:r>
            <a:r>
              <a:rPr lang="ja-JP" altLang="en-US" sz="1800" dirty="0"/>
              <a:t>の画像</a:t>
            </a:r>
            <a:endParaRPr lang="en-US" altLang="ja-JP" sz="1800" dirty="0"/>
          </a:p>
          <a:p>
            <a:pPr>
              <a:lnSpc>
                <a:spcPct val="120000"/>
              </a:lnSpc>
            </a:pPr>
            <a:endParaRPr lang="en-US" altLang="ja-JP" dirty="0"/>
          </a:p>
          <a:p>
            <a:pPr>
              <a:lnSpc>
                <a:spcPct val="120000"/>
              </a:lnSpc>
            </a:pP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第一畳み込み層以外は、</a:t>
            </a:r>
            <a:br>
              <a:rPr lang="en-US" altLang="ja-JP" dirty="0"/>
            </a:br>
            <a:r>
              <a:rPr lang="ja-JP" altLang="en-US" dirty="0"/>
              <a:t>直感的な意味づけは難しい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sz="1800" dirty="0"/>
              <a:t>ちゃんと学習が進んでいるかのチェック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317898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81328"/>
            <a:ext cx="7022246" cy="4251928"/>
          </a:xfrm>
        </p:spPr>
        <p:txBody>
          <a:bodyPr>
            <a:normAutofit/>
          </a:bodyPr>
          <a:lstStyle/>
          <a:p>
            <a:r>
              <a:rPr lang="ja-JP" altLang="en-US" dirty="0"/>
              <a:t>うまくいっていると</a:t>
            </a:r>
            <a:br>
              <a:rPr lang="en-US" altLang="ja-JP" dirty="0"/>
            </a:br>
            <a:r>
              <a:rPr lang="ja-JP" altLang="en-US" dirty="0"/>
              <a:t>きれいな構造が現れる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ランダムノイズのように</a:t>
            </a:r>
            <a:br>
              <a:rPr lang="en-US" altLang="ja-JP" dirty="0"/>
            </a:br>
            <a:r>
              <a:rPr lang="ja-JP" altLang="en-US" dirty="0"/>
              <a:t>なる時は注意</a:t>
            </a:r>
            <a:endParaRPr lang="en-US" altLang="ja-JP" dirty="0"/>
          </a:p>
          <a:p>
            <a:pPr lvl="1"/>
            <a:r>
              <a:rPr kumimoji="1" lang="ja-JP" altLang="en-US" dirty="0"/>
              <a:t>正則化が弱い？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第一畳み込み層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417638"/>
            <a:ext cx="4104456" cy="171082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64088" y="3192157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[</a:t>
            </a:r>
            <a:r>
              <a:rPr kumimoji="1" lang="en-US" altLang="ja-JP" sz="1600" dirty="0" err="1"/>
              <a:t>Krizhevsky</a:t>
            </a:r>
            <a:r>
              <a:rPr kumimoji="1" lang="en-US" altLang="ja-JP" sz="1600" dirty="0"/>
              <a:t>, 2012]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83" y="4318799"/>
            <a:ext cx="3607849" cy="217636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319206" y="6533625"/>
            <a:ext cx="292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Source</a:t>
            </a:r>
            <a:r>
              <a:rPr lang="en-US" altLang="ja-JP" sz="1400" dirty="0"/>
              <a:t>: Andrej </a:t>
            </a:r>
            <a:r>
              <a:rPr lang="en-US" altLang="ja-JP" sz="1400" dirty="0" err="1"/>
              <a:t>Karpathy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5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6F35AF-70F7-4816-BE05-49C26FF7692A}"/>
              </a:ext>
            </a:extLst>
          </p:cNvPr>
          <p:cNvSpPr/>
          <p:nvPr/>
        </p:nvSpPr>
        <p:spPr>
          <a:xfrm>
            <a:off x="0" y="6237312"/>
            <a:ext cx="1331640" cy="620688"/>
          </a:xfrm>
          <a:prstGeom prst="rect">
            <a:avLst/>
          </a:prstGeom>
          <a:solidFill>
            <a:schemeClr val="bg1"/>
          </a:solidFill>
          <a:ln w="12700" cmpd="sng">
            <a:noFill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496373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ja-JP" altLang="en-US" sz="2000" dirty="0"/>
              <a:t>アフィン変換、クロップ、コントラスト変化など、</a:t>
            </a:r>
            <a:br>
              <a:rPr lang="en-US" altLang="ja-JP" sz="2000" dirty="0"/>
            </a:br>
            <a:r>
              <a:rPr lang="ja-JP" altLang="en-US" sz="2000" dirty="0"/>
              <a:t>人工的にさまざまな変換を学習データに加える</a:t>
            </a:r>
            <a:endParaRPr lang="en-US" altLang="ja-JP" sz="2000" dirty="0"/>
          </a:p>
          <a:p>
            <a:pPr lvl="1">
              <a:lnSpc>
                <a:spcPct val="120000"/>
              </a:lnSpc>
            </a:pPr>
            <a:r>
              <a:rPr kumimoji="1" lang="ja-JP" altLang="en-US" sz="1800" dirty="0"/>
              <a:t>平行移動以外の不変性を学習させる</a:t>
            </a:r>
            <a:endParaRPr kumimoji="1" lang="en-US" altLang="ja-JP" sz="1800" dirty="0"/>
          </a:p>
          <a:p>
            <a:pPr lvl="1">
              <a:lnSpc>
                <a:spcPct val="120000"/>
              </a:lnSpc>
            </a:pPr>
            <a:r>
              <a:rPr kumimoji="1" lang="ja-JP" altLang="en-US" sz="1800" dirty="0"/>
              <a:t>何が</a:t>
            </a:r>
            <a:r>
              <a:rPr lang="ja-JP" altLang="en-US" sz="1800" dirty="0"/>
              <a:t>効くかはタスク依存</a:t>
            </a:r>
            <a:endParaRPr lang="en-US" altLang="ja-JP" sz="1800" dirty="0"/>
          </a:p>
          <a:p>
            <a:pPr lvl="1">
              <a:lnSpc>
                <a:spcPct val="120000"/>
              </a:lnSpc>
            </a:pPr>
            <a:endParaRPr kumimoji="1" lang="en-US" altLang="ja-JP" sz="1800" dirty="0"/>
          </a:p>
          <a:p>
            <a:pPr>
              <a:lnSpc>
                <a:spcPct val="120000"/>
              </a:lnSpc>
            </a:pPr>
            <a:r>
              <a:rPr kumimoji="1" lang="en-US" altLang="ja-JP" sz="2000" dirty="0"/>
              <a:t>Random erasing [Zhong et al., 2017]</a:t>
            </a:r>
          </a:p>
          <a:p>
            <a:pPr lvl="1">
              <a:lnSpc>
                <a:spcPct val="120000"/>
              </a:lnSpc>
            </a:pPr>
            <a:r>
              <a:rPr kumimoji="1" lang="ja-JP" altLang="en-US" sz="1800" dirty="0"/>
              <a:t>ランダムに画像の一部を消去</a:t>
            </a:r>
            <a:endParaRPr kumimoji="1" lang="en-US" altLang="ja-JP" sz="1600" dirty="0"/>
          </a:p>
          <a:p>
            <a:pPr lvl="1">
              <a:lnSpc>
                <a:spcPct val="120000"/>
              </a:lnSpc>
            </a:pPr>
            <a:endParaRPr kumimoji="1" lang="en-US" altLang="ja-JP" sz="1600" dirty="0"/>
          </a:p>
          <a:p>
            <a:pPr lvl="1">
              <a:lnSpc>
                <a:spcPct val="120000"/>
              </a:lnSpc>
            </a:pPr>
            <a:endParaRPr lang="en-US" altLang="ja-JP" sz="1600" dirty="0"/>
          </a:p>
          <a:p>
            <a:pPr lvl="1">
              <a:lnSpc>
                <a:spcPct val="120000"/>
              </a:lnSpc>
            </a:pPr>
            <a:endParaRPr kumimoji="1" lang="en-US" altLang="ja-JP" sz="1600" dirty="0"/>
          </a:p>
          <a:p>
            <a:pPr>
              <a:lnSpc>
                <a:spcPct val="120000"/>
              </a:lnSpc>
            </a:pPr>
            <a:endParaRPr kumimoji="1" lang="en-US" altLang="ja-JP" sz="2000" dirty="0"/>
          </a:p>
          <a:p>
            <a:pPr lvl="1">
              <a:lnSpc>
                <a:spcPct val="120000"/>
              </a:lnSpc>
            </a:pPr>
            <a:endParaRPr kumimoji="1" lang="en-US" altLang="ja-JP" sz="1800" dirty="0"/>
          </a:p>
          <a:p>
            <a:pPr lvl="1">
              <a:lnSpc>
                <a:spcPct val="120000"/>
              </a:lnSpc>
            </a:pPr>
            <a:endParaRPr lang="en-US" altLang="ja-JP" sz="1600" dirty="0"/>
          </a:p>
          <a:p>
            <a:pPr lvl="1">
              <a:lnSpc>
                <a:spcPct val="120000"/>
              </a:lnSpc>
            </a:pPr>
            <a:endParaRPr kumimoji="1" lang="en-US" altLang="ja-JP" sz="1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訓練データ拡張 </a:t>
            </a:r>
            <a:r>
              <a:rPr lang="en-US" altLang="ja-JP" sz="3200" dirty="0"/>
              <a:t>(Data augmentation)</a:t>
            </a:r>
            <a:endParaRPr kumimoji="1" lang="ja-JP" altLang="en-US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92638"/>
            <a:ext cx="2242592" cy="154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631978" y="2968705"/>
            <a:ext cx="20473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[</a:t>
            </a:r>
            <a:r>
              <a:rPr lang="en-US" altLang="ja-JP" sz="1200" dirty="0" err="1"/>
              <a:t>Dosovitskiy</a:t>
            </a:r>
            <a:r>
              <a:rPr lang="en-US" altLang="ja-JP" sz="1200" dirty="0"/>
              <a:t> et al., 2014]</a:t>
            </a:r>
            <a:endParaRPr lang="ja-JP" altLang="en-US" sz="1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E46D9F8-E422-4CA1-968E-ED10946D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348020"/>
            <a:ext cx="2880320" cy="19413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E2D43C-2669-4AA6-94C3-69E38C4CA0B4}"/>
              </a:ext>
            </a:extLst>
          </p:cNvPr>
          <p:cNvSpPr/>
          <p:nvPr/>
        </p:nvSpPr>
        <p:spPr>
          <a:xfrm>
            <a:off x="6012160" y="5298937"/>
            <a:ext cx="17696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[Zhong et al., 2017]</a:t>
            </a:r>
            <a:endParaRPr lang="ja-JP" altLang="en-US" sz="1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B2095B-37FC-4BB0-A228-ACBA33606A45}"/>
              </a:ext>
            </a:extLst>
          </p:cNvPr>
          <p:cNvSpPr txBox="1"/>
          <p:nvPr/>
        </p:nvSpPr>
        <p:spPr>
          <a:xfrm>
            <a:off x="530693" y="5586814"/>
            <a:ext cx="588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参考： </a:t>
            </a:r>
            <a:r>
              <a:rPr kumimoji="1" lang="en-US" altLang="ja-JP" sz="2000" b="1" dirty="0" err="1"/>
              <a:t>Augmentor</a:t>
            </a:r>
            <a:r>
              <a:rPr kumimoji="1" lang="en-US" altLang="ja-JP" sz="2000" dirty="0"/>
              <a:t> </a:t>
            </a:r>
            <a:r>
              <a:rPr kumimoji="1" lang="en-US" altLang="ja-JP" dirty="0"/>
              <a:t>[</a:t>
            </a:r>
            <a:r>
              <a:rPr lang="en-US" altLang="ja-JP" dirty="0"/>
              <a:t>Marcus D. </a:t>
            </a:r>
            <a:r>
              <a:rPr lang="en-US" altLang="ja-JP" dirty="0" err="1"/>
              <a:t>Bloice</a:t>
            </a:r>
            <a:r>
              <a:rPr lang="en-US" altLang="ja-JP" dirty="0"/>
              <a:t>]</a:t>
            </a:r>
          </a:p>
          <a:p>
            <a:r>
              <a:rPr lang="en-US" altLang="ja-JP" dirty="0"/>
              <a:t>  Image augmentation library in Python</a:t>
            </a:r>
          </a:p>
          <a:p>
            <a:r>
              <a:rPr lang="en-US" altLang="ja-JP" dirty="0"/>
              <a:t>  https://github.com/mdbloice/Augmentor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682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-396552" y="5877272"/>
            <a:ext cx="4896544" cy="1152128"/>
          </a:xfrm>
          <a:prstGeom prst="rect">
            <a:avLst/>
          </a:prstGeom>
          <a:solidFill>
            <a:schemeClr val="bg1"/>
          </a:solidFill>
          <a:ln w="3175" cmpd="sng">
            <a:noFill/>
            <a:prstDash val="sysDash"/>
            <a:headEnd type="none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576064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転移学習 </a:t>
            </a:r>
            <a:r>
              <a:rPr lang="en-US" altLang="ja-JP" dirty="0"/>
              <a:t>(transfer learning)</a:t>
            </a:r>
            <a:endParaRPr lang="en-US" altLang="ja-JP" sz="2800" dirty="0"/>
          </a:p>
          <a:p>
            <a:pPr lvl="1"/>
            <a:r>
              <a:rPr lang="ja-JP" altLang="en-US" dirty="0"/>
              <a:t>新規タスクの効果的な仮説を効率的に見つけ出すために，</a:t>
            </a:r>
            <a:br>
              <a:rPr lang="en-US" altLang="ja-JP" dirty="0"/>
            </a:br>
            <a:r>
              <a:rPr lang="ja-JP" altLang="en-US" dirty="0"/>
              <a:t>一つ以上の別のタスクで学習された知識を得て，それを適用する問題  </a:t>
            </a:r>
            <a:r>
              <a:rPr lang="en-US" altLang="ja-JP" dirty="0"/>
              <a:t>[</a:t>
            </a:r>
            <a:r>
              <a:rPr lang="ja-JP" altLang="en-US" dirty="0"/>
              <a:t>神嶌</a:t>
            </a:r>
            <a:r>
              <a:rPr lang="en-US" altLang="ja-JP" dirty="0"/>
              <a:t>, 2010]</a:t>
            </a:r>
            <a:br>
              <a:rPr lang="en-US" altLang="ja-JP" dirty="0"/>
            </a:br>
            <a:endParaRPr lang="en-US" altLang="ja-JP" sz="2000" dirty="0"/>
          </a:p>
          <a:p>
            <a:r>
              <a:rPr lang="ja-JP" altLang="en-US" sz="2600" dirty="0"/>
              <a:t>画像認識の場合</a:t>
            </a:r>
            <a:endParaRPr lang="en-US" altLang="ja-JP" sz="2600" dirty="0"/>
          </a:p>
          <a:p>
            <a:pPr lvl="1"/>
            <a:r>
              <a:rPr lang="ja-JP" altLang="en-US" dirty="0"/>
              <a:t>あるドメイン</a:t>
            </a:r>
            <a:r>
              <a:rPr lang="en-US" altLang="ja-JP" dirty="0"/>
              <a:t>(</a:t>
            </a:r>
            <a:r>
              <a:rPr lang="ja-JP" altLang="en-US" dirty="0"/>
              <a:t>データセット</a:t>
            </a:r>
            <a:r>
              <a:rPr lang="en-US" altLang="ja-JP" dirty="0"/>
              <a:t>)</a:t>
            </a:r>
            <a:r>
              <a:rPr lang="ja-JP" altLang="en-US" dirty="0"/>
              <a:t>で学習した識別器</a:t>
            </a:r>
            <a:r>
              <a:rPr lang="en-US" altLang="ja-JP" dirty="0"/>
              <a:t>(</a:t>
            </a:r>
            <a:r>
              <a:rPr lang="ja-JP" altLang="en-US" dirty="0"/>
              <a:t>特徴抽出器</a:t>
            </a:r>
            <a:r>
              <a:rPr lang="en-US" altLang="ja-JP" dirty="0"/>
              <a:t>)</a:t>
            </a:r>
            <a:r>
              <a:rPr lang="ja-JP" altLang="en-US" dirty="0"/>
              <a:t>を他ドメインでの識別器構築に役立てる</a:t>
            </a:r>
            <a:endParaRPr lang="en-US" altLang="ja-JP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kumimoji="1" lang="en-US" altLang="ja-JP" sz="2000" dirty="0"/>
          </a:p>
          <a:p>
            <a:endParaRPr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外部大規模データを用いた転移学習</a:t>
            </a:r>
            <a:endParaRPr kumimoji="1" lang="ja-JP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15" y="4487091"/>
            <a:ext cx="2023745" cy="15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矢印 6"/>
          <p:cNvSpPr/>
          <p:nvPr/>
        </p:nvSpPr>
        <p:spPr>
          <a:xfrm>
            <a:off x="4067944" y="5074073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03648" y="613017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ImageNet</a:t>
            </a:r>
            <a:r>
              <a:rPr kumimoji="1" lang="en-US" altLang="ja-JP" dirty="0"/>
              <a:t> ILSVRC’12</a:t>
            </a:r>
          </a:p>
          <a:p>
            <a:r>
              <a:rPr lang="en-US" altLang="ja-JP" dirty="0"/>
              <a:t>130</a:t>
            </a:r>
            <a:r>
              <a:rPr lang="ja-JP" altLang="en-US" dirty="0"/>
              <a:t>万枚、</a:t>
            </a:r>
            <a:r>
              <a:rPr lang="en-US" altLang="ja-JP" dirty="0"/>
              <a:t>1000</a:t>
            </a:r>
            <a:r>
              <a:rPr lang="ja-JP" altLang="en-US" dirty="0"/>
              <a:t>クラス</a:t>
            </a:r>
            <a:endParaRPr kumimoji="1" lang="ja-JP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941168"/>
            <a:ext cx="2520280" cy="79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508104" y="5949279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PASCAL VOC 2007</a:t>
            </a:r>
            <a:endParaRPr kumimoji="1" lang="en-US" altLang="ja-JP" dirty="0"/>
          </a:p>
          <a:p>
            <a:r>
              <a:rPr lang="en-US" altLang="ja-JP" dirty="0"/>
              <a:t>5</a:t>
            </a:r>
            <a:r>
              <a:rPr lang="ja-JP" altLang="en-US" dirty="0"/>
              <a:t>千枚、</a:t>
            </a:r>
            <a:r>
              <a:rPr lang="en-US" altLang="ja-JP" dirty="0"/>
              <a:t>20</a:t>
            </a:r>
            <a:r>
              <a:rPr lang="ja-JP" altLang="en-US" dirty="0"/>
              <a:t>クラス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748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12776"/>
            <a:ext cx="8291264" cy="576064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学習済ネットワークを転用</a:t>
            </a:r>
            <a:endParaRPr lang="en-US" altLang="ja-JP" sz="2800" dirty="0"/>
          </a:p>
          <a:p>
            <a:pPr lvl="1"/>
            <a:r>
              <a:rPr lang="ja-JP" altLang="en-US" sz="2400" dirty="0"/>
              <a:t>転用先のタスクと何らかの関係がある</a:t>
            </a:r>
            <a:r>
              <a:rPr lang="en-US" altLang="ja-JP" sz="2400" dirty="0"/>
              <a:t>(</a:t>
            </a:r>
            <a:r>
              <a:rPr lang="ja-JP" altLang="en-US" sz="2400" dirty="0"/>
              <a:t>と期待できる</a:t>
            </a:r>
            <a:r>
              <a:rPr lang="en-US" altLang="ja-JP" sz="2400" dirty="0"/>
              <a:t>)</a:t>
            </a:r>
            <a:r>
              <a:rPr lang="ja-JP" altLang="en-US" sz="2400" dirty="0"/>
              <a:t>十分に大規模なデータセットで学習したネットワーク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r>
              <a:rPr lang="ja-JP" altLang="en-US" dirty="0"/>
              <a:t>大きく分けると二つのアプローチ</a:t>
            </a:r>
            <a:endParaRPr lang="en-US" altLang="ja-JP" dirty="0"/>
          </a:p>
          <a:p>
            <a:pPr lvl="1"/>
            <a:r>
              <a:rPr lang="ja-JP" altLang="en-US" sz="2400" b="1" dirty="0"/>
              <a:t>特徴抽出器として利用 </a:t>
            </a:r>
            <a:r>
              <a:rPr lang="en-US" altLang="ja-JP" sz="2400" dirty="0"/>
              <a:t>(Pre-trained feature)</a:t>
            </a:r>
          </a:p>
          <a:p>
            <a:pPr lvl="1"/>
            <a:r>
              <a:rPr lang="en-US" altLang="ja-JP" sz="2400" b="1" dirty="0"/>
              <a:t>Fine-tuning</a:t>
            </a:r>
            <a:br>
              <a:rPr lang="en-US" altLang="ja-JP" sz="2400" dirty="0"/>
            </a:br>
            <a:endParaRPr lang="en-US" altLang="ja-JP" sz="24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pPr marL="109728" indent="0">
              <a:buNone/>
            </a:pPr>
            <a:endParaRPr kumimoji="1" lang="en-US" altLang="ja-JP" sz="2000" dirty="0"/>
          </a:p>
          <a:p>
            <a:endParaRPr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CNN</a:t>
            </a:r>
            <a:r>
              <a:rPr lang="ja-JP" altLang="en-US" dirty="0"/>
              <a:t>を用いた転移学習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9818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9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-324544" y="6093296"/>
            <a:ext cx="4968552" cy="864096"/>
          </a:xfrm>
          <a:prstGeom prst="rect">
            <a:avLst/>
          </a:prstGeom>
          <a:solidFill>
            <a:schemeClr val="bg1"/>
          </a:solidFill>
          <a:ln w="3175" cmpd="sng">
            <a:noFill/>
            <a:prstDash val="sysDash"/>
            <a:headEnd type="none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780928"/>
            <a:ext cx="8731226" cy="3888432"/>
          </a:xfrm>
          <a:prstGeom prst="rect">
            <a:avLst/>
          </a:prstGeom>
        </p:spPr>
      </p:pic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99599"/>
          </a:xfrm>
        </p:spPr>
        <p:txBody>
          <a:bodyPr>
            <a:normAutofit/>
          </a:bodyPr>
          <a:lstStyle/>
          <a:p>
            <a:r>
              <a:rPr lang="ja-JP" altLang="en-US" dirty="0"/>
              <a:t>学習済ネットワーク</a:t>
            </a:r>
            <a:r>
              <a:rPr kumimoji="1" lang="ja-JP" altLang="en-US" dirty="0"/>
              <a:t>を特徴抽出器として用いる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中間層の出力を利用</a:t>
            </a:r>
            <a:r>
              <a:rPr lang="ja-JP" altLang="en-US" dirty="0"/>
              <a:t>して識別器を構築</a:t>
            </a:r>
            <a:endParaRPr lang="en-US" altLang="ja-JP" dirty="0"/>
          </a:p>
          <a:p>
            <a:pPr lvl="1"/>
            <a:r>
              <a:rPr kumimoji="1" lang="ja-JP" altLang="en-US" dirty="0"/>
              <a:t>どの層を選ぶかは重要（タスク依存？）</a:t>
            </a:r>
            <a:endParaRPr kumimoji="1" lang="en-US" altLang="ja-JP" dirty="0"/>
          </a:p>
          <a:p>
            <a:pPr marL="393192" lvl="1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393192" lvl="1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特徴抽出器として利用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6732240" y="4833738"/>
            <a:ext cx="2178498" cy="1547590"/>
          </a:xfrm>
          <a:prstGeom prst="roundRect">
            <a:avLst/>
          </a:prstGeom>
          <a:noFill/>
          <a:ln w="19050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44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Fine-tuning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380312" y="4725144"/>
            <a:ext cx="576064" cy="1008112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7380312" y="5301208"/>
            <a:ext cx="28803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7668344" y="4941168"/>
            <a:ext cx="144016" cy="720080"/>
          </a:xfrm>
          <a:prstGeom prst="rect">
            <a:avLst/>
          </a:prstGeom>
          <a:noFill/>
          <a:ln w="25400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524328" y="573325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出力層だけ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つけかえ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9" name="オブジェクト 18"/>
          <p:cNvGraphicFramePr>
            <a:graphicFrameLocks noGrp="1" noChangeAspect="1"/>
          </p:cNvGraphicFramePr>
          <p:nvPr>
            <p:extLst/>
          </p:nvPr>
        </p:nvGraphicFramePr>
        <p:xfrm>
          <a:off x="4357688" y="4400550"/>
          <a:ext cx="4540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32" name="数式" r:id="rId4" imgW="241200" imgH="177480" progId="Equation.3">
                  <p:embed/>
                </p:oleObj>
              </mc:Choice>
              <mc:Fallback>
                <p:oleObj name="数式" r:id="rId4" imgW="241200" imgH="177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4400550"/>
                        <a:ext cx="4540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オブジェクト 19"/>
          <p:cNvGraphicFramePr>
            <a:graphicFrameLocks noGrp="1" noChangeAspect="1"/>
          </p:cNvGraphicFramePr>
          <p:nvPr>
            <p:extLst/>
          </p:nvPr>
        </p:nvGraphicFramePr>
        <p:xfrm>
          <a:off x="7380312" y="4149080"/>
          <a:ext cx="918748" cy="393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33" name="数式" r:id="rId6" imgW="533160" imgH="228600" progId="Equation.3">
                  <p:embed/>
                </p:oleObj>
              </mc:Choice>
              <mc:Fallback>
                <p:oleObj name="数式" r:id="rId6" imgW="53316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4149080"/>
                        <a:ext cx="918748" cy="393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3464" y="2427395"/>
            <a:ext cx="9215760" cy="4529997"/>
          </a:xfrm>
          <a:prstGeom prst="rect">
            <a:avLst/>
          </a:prstGeom>
        </p:spPr>
      </p:pic>
      <p:sp>
        <p:nvSpPr>
          <p:cNvPr id="23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337312"/>
            <a:ext cx="8229600" cy="1587632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学習済ネットワーク</a:t>
            </a:r>
            <a:r>
              <a:rPr kumimoji="1" lang="ja-JP" altLang="en-US" sz="2000" dirty="0"/>
              <a:t>を初期値とし、適用先データセットで</a:t>
            </a:r>
            <a:br>
              <a:rPr kumimoji="1" lang="en-US" altLang="ja-JP" sz="2000"/>
            </a:br>
            <a:r>
              <a:rPr kumimoji="1" lang="ja-JP" altLang="en-US" sz="2000"/>
              <a:t>さらに</a:t>
            </a:r>
            <a:r>
              <a:rPr kumimoji="1" lang="ja-JP" altLang="en-US" sz="2000" dirty="0"/>
              <a:t>学習を進める</a:t>
            </a:r>
            <a:endParaRPr kumimoji="1" lang="en-US" altLang="ja-JP" sz="2000" dirty="0"/>
          </a:p>
          <a:p>
            <a:r>
              <a:rPr kumimoji="1" lang="ja-JP" altLang="en-US" sz="2000" u="sng" dirty="0"/>
              <a:t>教師なし事前学習とは異なる概念</a:t>
            </a:r>
            <a:r>
              <a:rPr kumimoji="1" lang="ja-JP" altLang="en-US" sz="2000" dirty="0"/>
              <a:t>であることに注意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21519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ILSVRC 2012  </a:t>
            </a:r>
            <a:r>
              <a:rPr kumimoji="1" lang="ja-JP" altLang="en-US" dirty="0"/>
              <a:t>→ </a:t>
            </a:r>
            <a:r>
              <a:rPr lang="en-US" altLang="ja-JP" dirty="0"/>
              <a:t>VOC 2007 </a:t>
            </a:r>
            <a:r>
              <a:rPr lang="ja-JP" altLang="en-US" dirty="0"/>
              <a:t>の例 </a:t>
            </a:r>
            <a:r>
              <a:rPr lang="en-US" altLang="ja-JP" dirty="0"/>
              <a:t>(</a:t>
            </a:r>
            <a:r>
              <a:rPr lang="ja-JP" altLang="en-US" dirty="0"/>
              <a:t>検出成功率、</a:t>
            </a:r>
            <a:r>
              <a:rPr lang="en-US" altLang="ja-JP" dirty="0" err="1"/>
              <a:t>mAP</a:t>
            </a:r>
            <a:r>
              <a:rPr lang="en-US" altLang="ja-JP" dirty="0"/>
              <a:t>%)</a:t>
            </a:r>
          </a:p>
          <a:p>
            <a:pPr lvl="1"/>
            <a:r>
              <a:rPr lang="ja-JP" altLang="en-US" sz="2400" dirty="0"/>
              <a:t>フルスクラッチ</a:t>
            </a:r>
            <a:r>
              <a:rPr lang="en-US" altLang="ja-JP" sz="2400" dirty="0"/>
              <a:t>CNN:</a:t>
            </a:r>
            <a:r>
              <a:rPr lang="ja-JP" altLang="en-US" sz="2400" dirty="0"/>
              <a:t>　</a:t>
            </a:r>
            <a:r>
              <a:rPr lang="en-US" altLang="ja-JP" sz="2400" dirty="0"/>
              <a:t>40.7</a:t>
            </a:r>
          </a:p>
          <a:p>
            <a:pPr lvl="1"/>
            <a:r>
              <a:rPr lang="en-US" altLang="ja-JP" sz="2400" dirty="0"/>
              <a:t>Pre-trained feature:   </a:t>
            </a:r>
            <a:r>
              <a:rPr lang="en-US" altLang="ja-JP" sz="2400" dirty="0">
                <a:solidFill>
                  <a:srgbClr val="FF0000"/>
                </a:solidFill>
              </a:rPr>
              <a:t>45.5</a:t>
            </a:r>
          </a:p>
          <a:p>
            <a:pPr lvl="1"/>
            <a:r>
              <a:rPr lang="en-US" altLang="ja-JP" sz="2400" dirty="0"/>
              <a:t>Fine tuning:  </a:t>
            </a:r>
            <a:r>
              <a:rPr lang="en-US" altLang="ja-JP" sz="2400" dirty="0">
                <a:solidFill>
                  <a:srgbClr val="FF0000"/>
                </a:solidFill>
              </a:rPr>
              <a:t>54.1</a:t>
            </a:r>
          </a:p>
          <a:p>
            <a:pPr lvl="1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学習済みネットワーク</a:t>
            </a:r>
            <a:r>
              <a:rPr kumimoji="1" lang="ja-JP" altLang="en-US" dirty="0"/>
              <a:t>の効果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355976" y="2808023"/>
            <a:ext cx="44644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/>
              <a:t>Agrawal et al., “Analyzing the Performance of Multilayer Neural</a:t>
            </a:r>
          </a:p>
          <a:p>
            <a:r>
              <a:rPr lang="en-US" altLang="ja-JP" sz="1100" dirty="0"/>
              <a:t>Networks for Object Recognition”, In Proc. ECCV, 2014.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2696529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矢印 6"/>
          <p:cNvSpPr/>
          <p:nvPr/>
        </p:nvSpPr>
        <p:spPr>
          <a:xfrm>
            <a:off x="4211960" y="4293096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31640" y="5734997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ImageNet</a:t>
            </a:r>
            <a:r>
              <a:rPr kumimoji="1" lang="en-US" altLang="ja-JP" dirty="0"/>
              <a:t> ILSVRC’12</a:t>
            </a:r>
          </a:p>
          <a:p>
            <a:r>
              <a:rPr lang="en-US" altLang="ja-JP" dirty="0"/>
              <a:t>130</a:t>
            </a:r>
            <a:r>
              <a:rPr lang="ja-JP" altLang="en-US" dirty="0"/>
              <a:t>万枚、</a:t>
            </a:r>
            <a:r>
              <a:rPr lang="en-US" altLang="ja-JP" dirty="0"/>
              <a:t>1000</a:t>
            </a:r>
            <a:r>
              <a:rPr lang="ja-JP" altLang="en-US" dirty="0"/>
              <a:t>クラス</a:t>
            </a:r>
            <a:endParaRPr kumimoji="1" lang="ja-JP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3456384" cy="108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868144" y="537321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PASCAL VOC 2007</a:t>
            </a:r>
            <a:endParaRPr kumimoji="1" lang="en-US" altLang="ja-JP" dirty="0"/>
          </a:p>
          <a:p>
            <a:r>
              <a:rPr lang="en-US" altLang="ja-JP" dirty="0"/>
              <a:t>5</a:t>
            </a:r>
            <a:r>
              <a:rPr lang="ja-JP" altLang="en-US" dirty="0"/>
              <a:t>千枚、</a:t>
            </a:r>
            <a:r>
              <a:rPr lang="en-US" altLang="ja-JP" dirty="0"/>
              <a:t>20</a:t>
            </a:r>
            <a:r>
              <a:rPr lang="ja-JP" altLang="en-US" dirty="0"/>
              <a:t>クラス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632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-324544" y="6093296"/>
            <a:ext cx="4883025" cy="864096"/>
          </a:xfrm>
          <a:prstGeom prst="rect">
            <a:avLst/>
          </a:prstGeom>
          <a:solidFill>
            <a:schemeClr val="bg1"/>
          </a:solidFill>
          <a:ln w="3175" cmpd="sng">
            <a:noFill/>
            <a:prstDash val="sysDash"/>
            <a:headEnd type="none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11968"/>
          </a:xfrm>
        </p:spPr>
        <p:txBody>
          <a:bodyPr/>
          <a:lstStyle/>
          <a:p>
            <a:r>
              <a:rPr lang="ja-JP" altLang="en-US" dirty="0"/>
              <a:t>いろんなモデル</a:t>
            </a:r>
            <a:endParaRPr lang="en-US" altLang="ja-JP" dirty="0"/>
          </a:p>
          <a:p>
            <a:pPr lvl="1"/>
            <a:r>
              <a:rPr kumimoji="1" lang="en-US" altLang="ja-JP" dirty="0" err="1"/>
              <a:t>AlexNet</a:t>
            </a:r>
            <a:endParaRPr kumimoji="1" lang="en-US" altLang="ja-JP" dirty="0"/>
          </a:p>
          <a:p>
            <a:pPr lvl="1"/>
            <a:r>
              <a:rPr lang="en-US" altLang="ja-JP" dirty="0"/>
              <a:t>NIN</a:t>
            </a:r>
            <a:endParaRPr kumimoji="1" lang="en-US" altLang="ja-JP" dirty="0"/>
          </a:p>
          <a:p>
            <a:pPr lvl="1"/>
            <a:r>
              <a:rPr lang="en-US" altLang="ja-JP" dirty="0"/>
              <a:t>VGG-16, VGG-19,</a:t>
            </a:r>
          </a:p>
          <a:p>
            <a:pPr lvl="1"/>
            <a:r>
              <a:rPr lang="en-US" altLang="ja-JP" dirty="0" err="1"/>
              <a:t>GoogLeNet</a:t>
            </a:r>
            <a:r>
              <a:rPr lang="en-US" altLang="ja-JP" dirty="0"/>
              <a:t>, inception</a:t>
            </a:r>
          </a:p>
          <a:p>
            <a:pPr lvl="1"/>
            <a:r>
              <a:rPr lang="en-US" altLang="ja-JP" dirty="0"/>
              <a:t>ResNet-50, ResNet-152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どんなデータで</a:t>
            </a:r>
            <a:r>
              <a:rPr lang="en-US" altLang="ja-JP" dirty="0"/>
              <a:t>pre-train?</a:t>
            </a:r>
          </a:p>
          <a:p>
            <a:pPr lvl="1"/>
            <a:r>
              <a:rPr lang="en-US" altLang="ja-JP" dirty="0"/>
              <a:t>ILSVRC</a:t>
            </a:r>
          </a:p>
          <a:p>
            <a:pPr lvl="1"/>
            <a:r>
              <a:rPr lang="en-US" altLang="ja-JP" dirty="0"/>
              <a:t>ImageNet</a:t>
            </a:r>
          </a:p>
          <a:p>
            <a:pPr lvl="1"/>
            <a:r>
              <a:rPr lang="en-US" altLang="ja-JP" dirty="0"/>
              <a:t>MIT Places (</a:t>
            </a:r>
            <a:r>
              <a:rPr lang="ja-JP" altLang="en-US" dirty="0"/>
              <a:t>大規模シーン画像データ）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 </a:t>
            </a:r>
            <a:r>
              <a:rPr kumimoji="1" lang="ja-JP" altLang="en-US" dirty="0"/>
              <a:t>学習済みネットワーク自体の</a:t>
            </a:r>
            <a:r>
              <a:rPr lang="ja-JP" altLang="en-US" dirty="0"/>
              <a:t>性質</a:t>
            </a:r>
            <a:r>
              <a:rPr kumimoji="1" lang="ja-JP" altLang="en-US" dirty="0"/>
              <a:t>も重要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5D9B629C-F097-41A9-B16E-35710E9334CF}"/>
              </a:ext>
            </a:extLst>
          </p:cNvPr>
          <p:cNvSpPr/>
          <p:nvPr/>
        </p:nvSpPr>
        <p:spPr>
          <a:xfrm>
            <a:off x="4427984" y="1988840"/>
            <a:ext cx="3024336" cy="1368152"/>
          </a:xfrm>
          <a:prstGeom prst="ellipse">
            <a:avLst/>
          </a:prstGeom>
          <a:noFill/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ea typeface="小塚ゴシック Pr6N B"/>
              </a:rPr>
              <a:t>基本的に、</a:t>
            </a:r>
            <a:endParaRPr kumimoji="1" lang="en-US" altLang="ja-JP" sz="2000" dirty="0">
              <a:solidFill>
                <a:schemeClr val="tx1"/>
              </a:solidFill>
              <a:ea typeface="小塚ゴシック Pr6N B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ea typeface="小塚ゴシック Pr6N B"/>
              </a:rPr>
              <a:t>元が高性能なものほど転移後も優秀</a:t>
            </a:r>
          </a:p>
        </p:txBody>
      </p:sp>
    </p:spTree>
    <p:extLst>
      <p:ext uri="{BB962C8B-B14F-4D97-AF65-F5344CB8AC3E}">
        <p14:creationId xmlns:p14="http://schemas.microsoft.com/office/powerpoint/2010/main" val="194532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異なる学習済みネットワークの比較</a:t>
            </a:r>
            <a:endParaRPr kumimoji="1" lang="ja-JP" altLang="en-US" dirty="0"/>
          </a:p>
        </p:txBody>
      </p:sp>
      <p:sp>
        <p:nvSpPr>
          <p:cNvPr id="5" name="コンテンツ プレースホルダー 1"/>
          <p:cNvSpPr txBox="1">
            <a:spLocks/>
          </p:cNvSpPr>
          <p:nvPr/>
        </p:nvSpPr>
        <p:spPr>
          <a:xfrm>
            <a:off x="467544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1" sz="2400" kern="1200">
                <a:solidFill>
                  <a:schemeClr val="tx1"/>
                </a:solidFill>
                <a:latin typeface="小塚ゴシック Pro M" pitchFamily="34" charset="-128"/>
                <a:ea typeface="小塚ゴシック Pro M" pitchFamily="34" charset="-128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1" sz="2000" kern="1200">
                <a:solidFill>
                  <a:schemeClr val="tx1"/>
                </a:solidFill>
                <a:latin typeface="小塚ゴシック Pro M" pitchFamily="34" charset="-128"/>
                <a:ea typeface="小塚ゴシック Pro M" pitchFamily="34" charset="-128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1" sz="2000" kern="1200">
                <a:solidFill>
                  <a:schemeClr val="tx1"/>
                </a:solidFill>
                <a:latin typeface="小塚ゴシック Pro L" pitchFamily="34" charset="-128"/>
                <a:ea typeface="小塚ゴシック Pro L" pitchFamily="34" charset="-128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800" kern="1200">
                <a:solidFill>
                  <a:schemeClr val="tx1"/>
                </a:solidFill>
                <a:latin typeface="小塚ゴシック Pro L" pitchFamily="34" charset="-128"/>
                <a:ea typeface="小塚ゴシック Pro L" pitchFamily="34" charset="-128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600" kern="1200">
                <a:solidFill>
                  <a:schemeClr val="tx1"/>
                </a:solidFill>
                <a:latin typeface="小塚ゴシック Pro L" pitchFamily="34" charset="-128"/>
                <a:ea typeface="小塚ゴシック Pro L" pitchFamily="34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ja-JP" dirty="0"/>
              <a:t>ILSVRC 2012  </a:t>
            </a:r>
            <a:r>
              <a:rPr lang="ja-JP" altLang="en-US" dirty="0"/>
              <a:t>→ </a:t>
            </a:r>
            <a:r>
              <a:rPr lang="en-US" altLang="ja-JP" dirty="0"/>
              <a:t>VOC 2007 </a:t>
            </a:r>
            <a:r>
              <a:rPr lang="ja-JP" altLang="en-US" dirty="0"/>
              <a:t>で</a:t>
            </a:r>
            <a:r>
              <a:rPr lang="en-US" altLang="ja-JP" dirty="0"/>
              <a:t>fine-tuning</a:t>
            </a:r>
            <a:r>
              <a:rPr lang="ja-JP" altLang="en-US" dirty="0"/>
              <a:t>をした場合の</a:t>
            </a:r>
            <a:br>
              <a:rPr lang="en-US" altLang="ja-JP" dirty="0"/>
            </a:br>
            <a:r>
              <a:rPr lang="ja-JP" altLang="en-US" dirty="0"/>
              <a:t>性能比較 </a:t>
            </a:r>
            <a:r>
              <a:rPr lang="en-US" altLang="ja-JP" dirty="0"/>
              <a:t>(</a:t>
            </a:r>
            <a:r>
              <a:rPr lang="ja-JP" altLang="en-US" dirty="0"/>
              <a:t>検出成功率、</a:t>
            </a:r>
            <a:r>
              <a:rPr lang="en-US" altLang="ja-JP" dirty="0" err="1"/>
              <a:t>mAP</a:t>
            </a:r>
            <a:r>
              <a:rPr lang="en-US" altLang="ja-JP" dirty="0"/>
              <a:t>%)</a:t>
            </a:r>
          </a:p>
          <a:p>
            <a:pPr lvl="1"/>
            <a:endParaRPr lang="en-US" altLang="ja-JP" sz="2400" dirty="0"/>
          </a:p>
          <a:p>
            <a:pPr lvl="1"/>
            <a:r>
              <a:rPr lang="en-US" altLang="ja-JP" sz="2400" dirty="0" err="1"/>
              <a:t>AlexNet</a:t>
            </a:r>
            <a:r>
              <a:rPr lang="en-US" altLang="ja-JP" sz="2400" dirty="0"/>
              <a:t> :</a:t>
            </a:r>
            <a:r>
              <a:rPr lang="ja-JP" altLang="en-US" sz="2400" dirty="0"/>
              <a:t>   </a:t>
            </a:r>
            <a:r>
              <a:rPr lang="en-US" altLang="ja-JP" sz="2400" dirty="0"/>
              <a:t>58.5    </a:t>
            </a:r>
            <a:r>
              <a:rPr lang="ja-JP" altLang="en-US" dirty="0"/>
              <a:t>←  </a:t>
            </a:r>
            <a:r>
              <a:rPr lang="en-US" altLang="ja-JP" dirty="0"/>
              <a:t>ILSVRC’12 winner, </a:t>
            </a:r>
            <a:r>
              <a:rPr lang="ja-JP" altLang="en-US" dirty="0"/>
              <a:t>エラー率</a:t>
            </a:r>
            <a:r>
              <a:rPr lang="en-US" altLang="ja-JP" dirty="0"/>
              <a:t>16%</a:t>
            </a:r>
          </a:p>
          <a:p>
            <a:pPr lvl="1"/>
            <a:endParaRPr lang="en-US" altLang="ja-JP" sz="2400" dirty="0"/>
          </a:p>
          <a:p>
            <a:pPr lvl="1"/>
            <a:r>
              <a:rPr lang="en-US" altLang="ja-JP" sz="2400" dirty="0"/>
              <a:t>Small VGG:   60.2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/>
            <a:endParaRPr lang="en-US" altLang="ja-JP" sz="2400" dirty="0"/>
          </a:p>
          <a:p>
            <a:pPr lvl="1"/>
            <a:r>
              <a:rPr lang="en-US" altLang="ja-JP" sz="2400" dirty="0"/>
              <a:t>VGG-16:   </a:t>
            </a:r>
            <a:r>
              <a:rPr lang="en-US" altLang="ja-JP" sz="2400" dirty="0">
                <a:solidFill>
                  <a:srgbClr val="FF0000"/>
                </a:solidFill>
              </a:rPr>
              <a:t>66.0  </a:t>
            </a:r>
            <a:r>
              <a:rPr lang="ja-JP" altLang="en-US" dirty="0"/>
              <a:t>←  </a:t>
            </a:r>
            <a:r>
              <a:rPr lang="en-US" altLang="ja-JP" dirty="0"/>
              <a:t>ILSVRC’14 </a:t>
            </a:r>
            <a:r>
              <a:rPr lang="ja-JP" altLang="en-US" dirty="0"/>
              <a:t>二位</a:t>
            </a:r>
            <a:r>
              <a:rPr lang="en-US" altLang="ja-JP" dirty="0"/>
              <a:t>, </a:t>
            </a:r>
            <a:r>
              <a:rPr lang="ja-JP" altLang="en-US" dirty="0"/>
              <a:t>エラー率</a:t>
            </a:r>
            <a:r>
              <a:rPr lang="en-US" altLang="ja-JP" dirty="0"/>
              <a:t>7.4%</a:t>
            </a:r>
          </a:p>
          <a:p>
            <a:pPr lvl="1"/>
            <a:endParaRPr lang="en-US" altLang="ja-JP" sz="3200" dirty="0"/>
          </a:p>
          <a:p>
            <a:pPr lvl="1"/>
            <a:endParaRPr lang="en-US" altLang="ja-JP" sz="2400" dirty="0">
              <a:solidFill>
                <a:srgbClr val="FF0000"/>
              </a:solidFill>
            </a:endParaRPr>
          </a:p>
          <a:p>
            <a:pPr lvl="1"/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788024" y="5013756"/>
            <a:ext cx="4011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 err="1"/>
              <a:t>Redmon</a:t>
            </a:r>
            <a:r>
              <a:rPr lang="en-US" altLang="ja-JP" sz="1100" dirty="0"/>
              <a:t> et al., “You Only Look Once : </a:t>
            </a:r>
            <a:r>
              <a:rPr lang="en-US" altLang="ja-JP" sz="1100" dirty="0" err="1"/>
              <a:t>Unied</a:t>
            </a:r>
            <a:r>
              <a:rPr lang="en-US" altLang="ja-JP" sz="1100" dirty="0"/>
              <a:t>, Real-Time Object Detection”, </a:t>
            </a:r>
            <a:r>
              <a:rPr lang="en-US" altLang="ja-JP" sz="1100" dirty="0" err="1"/>
              <a:t>arXiv</a:t>
            </a:r>
            <a:r>
              <a:rPr lang="en-US" altLang="ja-JP" sz="1100" dirty="0"/>
              <a:t> preprint, 2015.</a:t>
            </a:r>
          </a:p>
        </p:txBody>
      </p:sp>
    </p:spTree>
    <p:extLst>
      <p:ext uri="{BB962C8B-B14F-4D97-AF65-F5344CB8AC3E}">
        <p14:creationId xmlns:p14="http://schemas.microsoft.com/office/powerpoint/2010/main" val="30782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27992"/>
          </a:xfrm>
        </p:spPr>
        <p:txBody>
          <a:bodyPr>
            <a:noAutofit/>
          </a:bodyPr>
          <a:lstStyle/>
          <a:p>
            <a:r>
              <a:rPr lang="en-US" altLang="ja-JP" sz="2800" b="1" dirty="0"/>
              <a:t>1. </a:t>
            </a:r>
            <a:r>
              <a:rPr lang="ja-JP" altLang="en-US" sz="2800" b="1" dirty="0"/>
              <a:t>画像認識・</a:t>
            </a:r>
            <a:r>
              <a:rPr lang="en-US" altLang="ja-JP" sz="2800" b="1" dirty="0"/>
              <a:t>CNN</a:t>
            </a:r>
            <a:r>
              <a:rPr lang="ja-JP" altLang="en-US" sz="2800" b="1" dirty="0"/>
              <a:t>復習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en-US" altLang="ja-JP" sz="2800" b="1" dirty="0"/>
              <a:t>2. </a:t>
            </a:r>
            <a:r>
              <a:rPr lang="ja-JP" altLang="en-US" sz="2800" b="1" dirty="0"/>
              <a:t>学習済</a:t>
            </a:r>
            <a:r>
              <a:rPr lang="en-US" altLang="ja-JP" sz="2800" b="1" dirty="0"/>
              <a:t>CNN</a:t>
            </a:r>
            <a:r>
              <a:rPr lang="ja-JP" altLang="en-US" sz="2800" b="1" dirty="0"/>
              <a:t>を用いた転移学習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en-US" altLang="ja-JP" sz="2800" b="1" dirty="0"/>
              <a:t>3. </a:t>
            </a:r>
            <a:r>
              <a:rPr lang="ja-JP" altLang="en-US" sz="2800" b="1" dirty="0"/>
              <a:t>演習課題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097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9695"/>
            <a:ext cx="7907635" cy="254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正方形/長方形 19"/>
          <p:cNvSpPr/>
          <p:nvPr/>
        </p:nvSpPr>
        <p:spPr>
          <a:xfrm>
            <a:off x="-396552" y="5589240"/>
            <a:ext cx="8928992" cy="1800200"/>
          </a:xfrm>
          <a:prstGeom prst="rect">
            <a:avLst/>
          </a:prstGeom>
          <a:solidFill>
            <a:schemeClr val="bg1"/>
          </a:solidFill>
          <a:ln w="12700" cmpd="sng">
            <a:noFill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Pre-training</a:t>
            </a:r>
            <a:r>
              <a:rPr kumimoji="1" lang="ja-JP" altLang="en-US" dirty="0"/>
              <a:t>に用いる外部データセットが、所望のタスクを内包するものでなければ効果が薄い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ImageNet</a:t>
            </a:r>
            <a:r>
              <a:rPr kumimoji="1" lang="ja-JP" altLang="en-US" dirty="0"/>
              <a:t>はあくまで物体認識のデータセット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参考：</a:t>
            </a:r>
            <a:r>
              <a:rPr kumimoji="1" lang="en-US" altLang="ja-JP" dirty="0"/>
              <a:t>Fine-grained competition 2013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注意：何でもうまくいくとは限らない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283968" y="3932689"/>
            <a:ext cx="33123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https://sites.google.com/site/fgcomp2013/</a:t>
            </a:r>
            <a:endParaRPr lang="ja-JP" altLang="en-US" sz="1050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7452320" y="4004697"/>
            <a:ext cx="1512168" cy="778877"/>
          </a:xfrm>
          <a:prstGeom prst="wedgeRoundRectCallout">
            <a:avLst>
              <a:gd name="adj1" fmla="val -31801"/>
              <a:gd name="adj2" fmla="val 106851"/>
              <a:gd name="adj3" fmla="val 16667"/>
            </a:avLst>
          </a:prstGeom>
          <a:solidFill>
            <a:schemeClr val="bg1"/>
          </a:solidFill>
          <a:ln w="3175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Fisher vector</a:t>
            </a:r>
          </a:p>
        </p:txBody>
      </p:sp>
      <p:sp>
        <p:nvSpPr>
          <p:cNvPr id="14" name="角丸四角形吹き出し 13"/>
          <p:cNvSpPr/>
          <p:nvPr/>
        </p:nvSpPr>
        <p:spPr>
          <a:xfrm>
            <a:off x="7812360" y="5445224"/>
            <a:ext cx="1224136" cy="778877"/>
          </a:xfrm>
          <a:prstGeom prst="wedgeRoundRectCallout">
            <a:avLst>
              <a:gd name="adj1" fmla="val -58761"/>
              <a:gd name="adj2" fmla="val -50906"/>
              <a:gd name="adj3" fmla="val 16667"/>
            </a:avLst>
          </a:prstGeom>
          <a:solidFill>
            <a:schemeClr val="bg1"/>
          </a:solidFill>
          <a:ln w="3175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ConvNet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(fine-tuning)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pic>
        <p:nvPicPr>
          <p:cNvPr id="15" name="Picture 4" descr="http://www6255uf.sakura.ne.jp/fgcomp2013/jpg/aircrafts_test/FGCOMP_0000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15482"/>
            <a:ext cx="720080" cy="47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6255uf.sakura.ne.jp/fgcomp2013/jpg/class102/FGCOMP_00089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05" y="4281891"/>
            <a:ext cx="504067" cy="50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www6255uf.sakura.ne.jp/fgcomp2013/jpg/class321/FGCOMP_00165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38" y="4343509"/>
            <a:ext cx="813819" cy="4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tp://www6255uf.sakura.ne.jp/fgcomp2013/jpg/class386/FGCOMP_00219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39" y="4192984"/>
            <a:ext cx="545896" cy="68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ttp://www6255uf.sakura.ne.jp/fgcomp2013/jpg/class563/FGCOMP_004869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50" y="4295270"/>
            <a:ext cx="673266" cy="57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/>
          <p:cNvSpPr txBox="1"/>
          <p:nvPr/>
        </p:nvSpPr>
        <p:spPr>
          <a:xfrm>
            <a:off x="971600" y="5746030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飛行機、車、靴データセットなど、</a:t>
            </a:r>
            <a:r>
              <a:rPr kumimoji="1" lang="en-US" altLang="ja-JP" dirty="0" err="1"/>
              <a:t>ImageNet</a:t>
            </a:r>
            <a:r>
              <a:rPr kumimoji="1" lang="ja-JP" altLang="en-US" dirty="0"/>
              <a:t>上に</a:t>
            </a:r>
            <a:r>
              <a:rPr lang="ja-JP" altLang="en-US" dirty="0"/>
              <a:t>あまりデータが</a:t>
            </a:r>
            <a:br>
              <a:rPr kumimoji="1" lang="en-US" altLang="ja-JP" dirty="0"/>
            </a:br>
            <a:r>
              <a:rPr kumimoji="1" lang="ja-JP" altLang="en-US" dirty="0"/>
              <a:t>存在しないドメインに関しては</a:t>
            </a:r>
            <a:r>
              <a:rPr lang="ja-JP" altLang="en-US" dirty="0"/>
              <a:t>ターゲットの学習データのみ用いた</a:t>
            </a:r>
            <a:r>
              <a:rPr kumimoji="1" lang="en-US" altLang="ja-JP" dirty="0"/>
              <a:t>Fisher vector</a:t>
            </a:r>
            <a:r>
              <a:rPr kumimoji="1" lang="ja-JP" altLang="en-US" dirty="0"/>
              <a:t>の方が良かった</a:t>
            </a:r>
          </a:p>
        </p:txBody>
      </p:sp>
    </p:spTree>
    <p:extLst>
      <p:ext uri="{BB962C8B-B14F-4D97-AF65-F5344CB8AC3E}">
        <p14:creationId xmlns:p14="http://schemas.microsoft.com/office/powerpoint/2010/main" val="2207729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80528" y="5877272"/>
            <a:ext cx="5400600" cy="1080120"/>
          </a:xfrm>
          <a:prstGeom prst="rect">
            <a:avLst/>
          </a:prstGeom>
          <a:solidFill>
            <a:schemeClr val="bg1"/>
          </a:solidFill>
          <a:ln w="12700" cmpd="sng">
            <a:noFill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手法選択の方針</a:t>
            </a:r>
          </a:p>
        </p:txBody>
      </p:sp>
      <p:sp>
        <p:nvSpPr>
          <p:cNvPr id="5" name="フローチャート : 判断 4"/>
          <p:cNvSpPr/>
          <p:nvPr/>
        </p:nvSpPr>
        <p:spPr>
          <a:xfrm>
            <a:off x="251520" y="1340768"/>
            <a:ext cx="3744416" cy="1152128"/>
          </a:xfrm>
          <a:prstGeom prst="flowChartDecision">
            <a:avLst/>
          </a:prstGeom>
          <a:solidFill>
            <a:schemeClr val="bg2"/>
          </a:solidFill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教師付データが</a:t>
            </a:r>
            <a:r>
              <a:rPr lang="ja-JP" altLang="en-US" sz="1400" b="1" dirty="0">
                <a:solidFill>
                  <a:schemeClr val="tx1"/>
                </a:solidFill>
              </a:rPr>
              <a:t>十分あるか？</a:t>
            </a:r>
            <a:endParaRPr lang="en-US" altLang="ja-JP" sz="1400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（少なくとも数万サンプル）</a:t>
            </a:r>
          </a:p>
        </p:txBody>
      </p:sp>
      <p:sp>
        <p:nvSpPr>
          <p:cNvPr id="6" name="フローチャート : 判断 5"/>
          <p:cNvSpPr/>
          <p:nvPr/>
        </p:nvSpPr>
        <p:spPr>
          <a:xfrm>
            <a:off x="251520" y="3284984"/>
            <a:ext cx="3744416" cy="1152128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err="1">
                <a:solidFill>
                  <a:schemeClr val="tx1"/>
                </a:solidFill>
              </a:rPr>
              <a:t>ImageNet</a:t>
            </a:r>
            <a:r>
              <a:rPr lang="ja-JP" altLang="en-US" sz="1400" b="1" dirty="0">
                <a:solidFill>
                  <a:schemeClr val="tx1"/>
                </a:solidFill>
              </a:rPr>
              <a:t>に含まれそうなタスクか？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直線矢印コネクタ 8"/>
          <p:cNvCxnSpPr>
            <a:stCxn id="5" idx="2"/>
            <a:endCxn id="6" idx="0"/>
          </p:cNvCxnSpPr>
          <p:nvPr/>
        </p:nvCxnSpPr>
        <p:spPr>
          <a:xfrm>
            <a:off x="2123728" y="2492896"/>
            <a:ext cx="0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6" idx="2"/>
          </p:cNvCxnSpPr>
          <p:nvPr/>
        </p:nvCxnSpPr>
        <p:spPr>
          <a:xfrm>
            <a:off x="2123728" y="4437112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923928" y="198884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123728" y="249289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123728" y="443711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923928" y="400506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 dirty="0"/>
          </a:p>
        </p:txBody>
      </p:sp>
      <p:cxnSp>
        <p:nvCxnSpPr>
          <p:cNvPr id="19" name="直線矢印コネクタ 18"/>
          <p:cNvCxnSpPr>
            <a:stCxn id="5" idx="3"/>
          </p:cNvCxnSpPr>
          <p:nvPr/>
        </p:nvCxnSpPr>
        <p:spPr>
          <a:xfrm>
            <a:off x="3995936" y="1916832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6" idx="3"/>
          </p:cNvCxnSpPr>
          <p:nvPr/>
        </p:nvCxnSpPr>
        <p:spPr>
          <a:xfrm>
            <a:off x="3995936" y="3861048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コンテンツ プレースホルダー 1"/>
          <p:cNvSpPr txBox="1">
            <a:spLocks/>
          </p:cNvSpPr>
          <p:nvPr/>
        </p:nvSpPr>
        <p:spPr>
          <a:xfrm>
            <a:off x="899592" y="5445224"/>
            <a:ext cx="4032448" cy="10801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1" sz="24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1" sz="20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ja-JP" sz="1800" dirty="0"/>
              <a:t>Deep learning </a:t>
            </a:r>
            <a:r>
              <a:rPr lang="ja-JP" altLang="en-US" sz="1800" dirty="0"/>
              <a:t>はあきらめる？</a:t>
            </a:r>
            <a:endParaRPr lang="en-US" altLang="ja-JP" sz="1800" dirty="0"/>
          </a:p>
          <a:p>
            <a:r>
              <a:rPr lang="ja-JP" altLang="en-US" sz="1800" dirty="0"/>
              <a:t>頑張るなら：</a:t>
            </a:r>
            <a:endParaRPr lang="en-US" altLang="ja-JP" sz="1800" dirty="0"/>
          </a:p>
          <a:p>
            <a:pPr lvl="1"/>
            <a:r>
              <a:rPr lang="ja-JP" altLang="en-US" sz="1600" dirty="0"/>
              <a:t>教師なし事前学習</a:t>
            </a:r>
            <a:endParaRPr lang="en-US" altLang="ja-JP" sz="1600" dirty="0"/>
          </a:p>
          <a:p>
            <a:pPr lvl="1"/>
            <a:r>
              <a:rPr lang="en-US" altLang="ja-JP" sz="1600" dirty="0"/>
              <a:t>Stacking</a:t>
            </a:r>
            <a:r>
              <a:rPr lang="ja-JP" altLang="en-US" sz="1600" dirty="0"/>
              <a:t>による深層モデル</a:t>
            </a:r>
            <a:endParaRPr lang="en-US" altLang="ja-JP" sz="1600" dirty="0"/>
          </a:p>
          <a:p>
            <a:endParaRPr lang="ja-JP" altLang="en-US" sz="1800" dirty="0"/>
          </a:p>
        </p:txBody>
      </p:sp>
      <p:sp>
        <p:nvSpPr>
          <p:cNvPr id="30" name="コンテンツ プレースホルダー 1"/>
          <p:cNvSpPr txBox="1">
            <a:spLocks/>
          </p:cNvSpPr>
          <p:nvPr/>
        </p:nvSpPr>
        <p:spPr>
          <a:xfrm>
            <a:off x="5040560" y="1700808"/>
            <a:ext cx="3923928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1" sz="24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1" sz="20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ja-JP" altLang="en-US" sz="2000" dirty="0"/>
              <a:t>フルスクラッチ</a:t>
            </a:r>
            <a:r>
              <a:rPr lang="en-US" altLang="ja-JP" sz="2000" dirty="0"/>
              <a:t>CNN</a:t>
            </a:r>
          </a:p>
          <a:p>
            <a:pPr lvl="1"/>
            <a:r>
              <a:rPr lang="ja-JP" altLang="en-US" sz="1800" dirty="0"/>
              <a:t>ランダムにパラメータ初期化</a:t>
            </a:r>
            <a:endParaRPr lang="en-US" altLang="ja-JP" sz="1800" dirty="0"/>
          </a:p>
        </p:txBody>
      </p:sp>
      <p:sp>
        <p:nvSpPr>
          <p:cNvPr id="31" name="コンテンツ プレースホルダー 1"/>
          <p:cNvSpPr txBox="1">
            <a:spLocks/>
          </p:cNvSpPr>
          <p:nvPr/>
        </p:nvSpPr>
        <p:spPr>
          <a:xfrm>
            <a:off x="5004048" y="3645024"/>
            <a:ext cx="4176464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1" sz="24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1" sz="2000" kern="1200">
                <a:solidFill>
                  <a:schemeClr val="tx1"/>
                </a:solidFill>
                <a:latin typeface="小塚ゴシック Pr6N B" pitchFamily="34" charset="-128"/>
                <a:ea typeface="小塚ゴシック Pr6N B" pitchFamily="34" charset="-128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ja-JP" sz="2000" dirty="0"/>
              <a:t>Pre-trained  feature (</a:t>
            </a:r>
            <a:r>
              <a:rPr lang="ja-JP" altLang="en-US" sz="2000" dirty="0"/>
              <a:t>一番簡単</a:t>
            </a:r>
            <a:r>
              <a:rPr lang="en-US" altLang="ja-JP" sz="2000" dirty="0"/>
              <a:t>)</a:t>
            </a:r>
          </a:p>
          <a:p>
            <a:r>
              <a:rPr lang="en-US" altLang="ja-JP" sz="2000" dirty="0"/>
              <a:t>Fine tuning</a:t>
            </a:r>
            <a:endParaRPr lang="ja-JP" altLang="en-US" sz="2000" dirty="0"/>
          </a:p>
        </p:txBody>
      </p:sp>
      <p:sp>
        <p:nvSpPr>
          <p:cNvPr id="8" name="フリーフォーム 7"/>
          <p:cNvSpPr/>
          <p:nvPr/>
        </p:nvSpPr>
        <p:spPr>
          <a:xfrm>
            <a:off x="3067050" y="2276873"/>
            <a:ext cx="400726" cy="1209278"/>
          </a:xfrm>
          <a:custGeom>
            <a:avLst/>
            <a:gdLst>
              <a:gd name="connsiteX0" fmla="*/ 76200 w 400726"/>
              <a:gd name="connsiteY0" fmla="*/ 0 h 1133475"/>
              <a:gd name="connsiteX1" fmla="*/ 400050 w 400726"/>
              <a:gd name="connsiteY1" fmla="*/ 609600 h 1133475"/>
              <a:gd name="connsiteX2" fmla="*/ 0 w 400726"/>
              <a:gd name="connsiteY2" fmla="*/ 1133475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726" h="1133475">
                <a:moveTo>
                  <a:pt x="76200" y="0"/>
                </a:moveTo>
                <a:cubicBezTo>
                  <a:pt x="244475" y="210344"/>
                  <a:pt x="412750" y="420688"/>
                  <a:pt x="400050" y="609600"/>
                </a:cubicBezTo>
                <a:cubicBezTo>
                  <a:pt x="387350" y="798512"/>
                  <a:pt x="193675" y="965993"/>
                  <a:pt x="0" y="1133475"/>
                </a:cubicBezTo>
              </a:path>
            </a:pathLst>
          </a:custGeom>
          <a:noFill/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19872" y="2802414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（逆でもいいかも）</a:t>
            </a:r>
          </a:p>
        </p:txBody>
      </p:sp>
    </p:spTree>
    <p:extLst>
      <p:ext uri="{BB962C8B-B14F-4D97-AF65-F5344CB8AC3E}">
        <p14:creationId xmlns:p14="http://schemas.microsoft.com/office/powerpoint/2010/main" val="2768118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-36512" y="1481328"/>
            <a:ext cx="8075240" cy="4323935"/>
          </a:xfrm>
        </p:spPr>
        <p:txBody>
          <a:bodyPr>
            <a:noAutofit/>
          </a:bodyPr>
          <a:lstStyle/>
          <a:p>
            <a:r>
              <a:rPr kumimoji="1" lang="en-US" altLang="ja-JP" dirty="0"/>
              <a:t>2012</a:t>
            </a:r>
            <a:r>
              <a:rPr kumimoji="1" lang="ja-JP" altLang="en-US" dirty="0"/>
              <a:t>年頃から、著名な研究</a:t>
            </a:r>
            <a:r>
              <a:rPr lang="ja-JP" altLang="en-US" dirty="0"/>
              <a:t>グループ</a:t>
            </a:r>
            <a:r>
              <a:rPr kumimoji="1" lang="ja-JP" altLang="en-US" dirty="0"/>
              <a:t>による主導権争い</a:t>
            </a:r>
            <a:endParaRPr kumimoji="1" lang="en-US" altLang="ja-JP" dirty="0"/>
          </a:p>
          <a:p>
            <a:pPr lvl="1"/>
            <a:r>
              <a:rPr lang="en-US" altLang="ja-JP" dirty="0" err="1"/>
              <a:t>Caffe</a:t>
            </a:r>
            <a:r>
              <a:rPr lang="ja-JP" altLang="en-US" dirty="0"/>
              <a:t>： </a:t>
            </a:r>
            <a:r>
              <a:rPr lang="en-US" altLang="ja-JP" dirty="0"/>
              <a:t>UC Berkeley</a:t>
            </a:r>
          </a:p>
          <a:p>
            <a:pPr lvl="1"/>
            <a:r>
              <a:rPr lang="en-US" altLang="ja-JP" dirty="0" err="1"/>
              <a:t>Theano</a:t>
            </a:r>
            <a:r>
              <a:rPr lang="ja-JP" altLang="en-US" dirty="0"/>
              <a:t>： </a:t>
            </a:r>
            <a:r>
              <a:rPr lang="en-US" altLang="ja-JP" dirty="0"/>
              <a:t>Univ. Montreal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開発終了</a:t>
            </a:r>
            <a:r>
              <a:rPr lang="en-US" altLang="ja-JP" dirty="0"/>
              <a:t>)	</a:t>
            </a:r>
          </a:p>
          <a:p>
            <a:pPr lvl="1"/>
            <a:r>
              <a:rPr lang="en-US" altLang="ja-JP" dirty="0"/>
              <a:t>Torch</a:t>
            </a:r>
            <a:r>
              <a:rPr lang="ja-JP" altLang="en-US" dirty="0"/>
              <a:t>： </a:t>
            </a:r>
            <a:r>
              <a:rPr lang="en-US" altLang="ja-JP" dirty="0"/>
              <a:t>Univ. New York</a:t>
            </a:r>
          </a:p>
          <a:p>
            <a:pPr lvl="1"/>
            <a:r>
              <a:rPr lang="en-US" altLang="ja-JP" dirty="0" err="1"/>
              <a:t>Chainer</a:t>
            </a:r>
            <a:r>
              <a:rPr lang="en-US" altLang="ja-JP" dirty="0"/>
              <a:t> :  PFN</a:t>
            </a:r>
          </a:p>
          <a:p>
            <a:pPr lvl="1"/>
            <a:r>
              <a:rPr lang="en-US" altLang="ja-JP" dirty="0" err="1"/>
              <a:t>TensorFlow</a:t>
            </a:r>
            <a:r>
              <a:rPr lang="en-US" altLang="ja-JP" dirty="0"/>
              <a:t>: Google</a:t>
            </a:r>
          </a:p>
          <a:p>
            <a:pPr lvl="1"/>
            <a:r>
              <a:rPr lang="ja-JP" altLang="en-US" dirty="0"/>
              <a:t>その他多数</a:t>
            </a:r>
            <a:endParaRPr lang="en-US" altLang="ja-JP" dirty="0"/>
          </a:p>
          <a:p>
            <a:pPr lvl="2"/>
            <a:r>
              <a:rPr lang="en-US" altLang="ja-JP" dirty="0" err="1"/>
              <a:t>Keras</a:t>
            </a:r>
            <a:endParaRPr lang="en-US" altLang="ja-JP" dirty="0"/>
          </a:p>
          <a:p>
            <a:pPr lvl="2"/>
            <a:r>
              <a:rPr lang="en-US" altLang="ja-JP" dirty="0" err="1"/>
              <a:t>MxNet</a:t>
            </a:r>
            <a:endParaRPr lang="en-US" altLang="ja-JP" dirty="0"/>
          </a:p>
          <a:p>
            <a:pPr lvl="2"/>
            <a:r>
              <a:rPr lang="en-US" altLang="ja-JP" dirty="0"/>
              <a:t>CNTK</a:t>
            </a:r>
          </a:p>
          <a:p>
            <a:pPr lvl="2"/>
            <a:r>
              <a:rPr lang="en-US" altLang="ja-JP" dirty="0" err="1"/>
              <a:t>PyTorch</a:t>
            </a:r>
            <a:endParaRPr lang="en-US" altLang="ja-JP" dirty="0"/>
          </a:p>
          <a:p>
            <a:pPr lvl="2"/>
            <a:r>
              <a:rPr lang="en-US" altLang="ja-JP" dirty="0"/>
              <a:t>…</a:t>
            </a:r>
          </a:p>
          <a:p>
            <a:pPr marL="109728" indent="0">
              <a:buNone/>
            </a:pPr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8452444" y="6309320"/>
            <a:ext cx="480592" cy="365125"/>
          </a:xfrm>
        </p:spPr>
        <p:txBody>
          <a:bodyPr/>
          <a:lstStyle/>
          <a:p>
            <a:fld id="{2B09426E-CB49-4617-8165-6E8FBE33A5E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オープンソースソフトウェア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80" y="2780928"/>
            <a:ext cx="5081116" cy="352839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985158" y="638132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fchollet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141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81328"/>
            <a:ext cx="8291264" cy="425192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画像</a:t>
            </a:r>
            <a:r>
              <a:rPr lang="ja-JP" altLang="en-US" dirty="0"/>
              <a:t>認識</a:t>
            </a:r>
            <a:r>
              <a:rPr kumimoji="1" lang="ja-JP" altLang="en-US" dirty="0"/>
              <a:t>系ではデファクトスタンダード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ベース（高速）</a:t>
            </a:r>
            <a:endParaRPr lang="en-US" altLang="ja-JP" dirty="0"/>
          </a:p>
          <a:p>
            <a:pPr lvl="1"/>
            <a:r>
              <a:rPr lang="ja-JP" altLang="en-US" dirty="0"/>
              <a:t>使い勝手はあまり良くないかも</a:t>
            </a:r>
            <a:r>
              <a:rPr lang="en-US" altLang="ja-JP" dirty="0"/>
              <a:t>…</a:t>
            </a:r>
            <a:r>
              <a:rPr lang="ja-JP" altLang="en-US" dirty="0"/>
              <a:t> </a:t>
            </a:r>
            <a:endParaRPr lang="en-US" altLang="ja-JP" sz="1800" dirty="0"/>
          </a:p>
          <a:p>
            <a:pPr lvl="1"/>
            <a:r>
              <a:rPr lang="en-US" altLang="ja-JP" dirty="0"/>
              <a:t>ACM Multimedia </a:t>
            </a:r>
            <a:r>
              <a:rPr lang="ja-JP" altLang="en-US" dirty="0"/>
              <a:t>のオープンソースコンペティションで優勝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Model Zoo</a:t>
            </a:r>
          </a:p>
          <a:p>
            <a:pPr lvl="1"/>
            <a:r>
              <a:rPr lang="ja-JP" altLang="en-US" dirty="0"/>
              <a:t>各研究者の学習済みネットワークを共有</a:t>
            </a:r>
            <a:endParaRPr lang="en-US" altLang="ja-JP" dirty="0"/>
          </a:p>
          <a:p>
            <a:pPr lvl="1"/>
            <a:r>
              <a:rPr lang="en-US" altLang="ja-JP" dirty="0" err="1"/>
              <a:t>AlexNet</a:t>
            </a:r>
            <a:r>
              <a:rPr lang="ja-JP" altLang="en-US" dirty="0"/>
              <a:t>はもちろん、</a:t>
            </a:r>
            <a:r>
              <a:rPr lang="en-US" altLang="ja-JP" dirty="0" err="1"/>
              <a:t>GoogLeNet</a:t>
            </a:r>
            <a:r>
              <a:rPr lang="ja-JP" altLang="en-US" dirty="0" err="1"/>
              <a:t>、</a:t>
            </a:r>
            <a:r>
              <a:rPr lang="en-US" altLang="ja-JP" dirty="0" err="1"/>
              <a:t>ResNet</a:t>
            </a:r>
            <a:r>
              <a:rPr lang="en-US" altLang="ja-JP" dirty="0"/>
              <a:t> </a:t>
            </a:r>
            <a:r>
              <a:rPr lang="ja-JP" altLang="en-US" dirty="0"/>
              <a:t>なども</a:t>
            </a:r>
            <a:endParaRPr lang="en-US" altLang="ja-JP" dirty="0"/>
          </a:p>
          <a:p>
            <a:pPr lvl="1"/>
            <a:r>
              <a:rPr lang="ja-JP" altLang="en-US" dirty="0"/>
              <a:t>最新の成果を極めて容易に試せる</a:t>
            </a:r>
            <a:endParaRPr lang="en-US" altLang="ja-JP" dirty="0"/>
          </a:p>
          <a:p>
            <a:pPr lvl="1"/>
            <a:r>
              <a:rPr lang="ja-JP" altLang="en-US" dirty="0"/>
              <a:t>他のフレームワークからも読み込み可能</a:t>
            </a:r>
            <a:endParaRPr lang="en-US" altLang="ja-JP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Caffe</a:t>
            </a:r>
            <a:r>
              <a:rPr lang="ja-JP" altLang="en-US" dirty="0"/>
              <a:t>  </a:t>
            </a:r>
            <a:r>
              <a:rPr kumimoji="1" lang="en-US" altLang="ja-JP" sz="2400" dirty="0"/>
              <a:t>(</a:t>
            </a:r>
            <a:r>
              <a:rPr lang="en-US" altLang="ja-JP" sz="2400" dirty="0"/>
              <a:t>BSD 2-Clause license)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900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-108520" y="6021288"/>
            <a:ext cx="1728192" cy="936104"/>
          </a:xfrm>
          <a:prstGeom prst="rect">
            <a:avLst/>
          </a:prstGeom>
          <a:solidFill>
            <a:schemeClr val="bg1"/>
          </a:solidFill>
          <a:ln w="12700" cmpd="sng">
            <a:noFill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76640" y="692696"/>
            <a:ext cx="8555832" cy="5648325"/>
          </a:xfrm>
        </p:spPr>
        <p:txBody>
          <a:bodyPr>
            <a:noAutofit/>
          </a:bodyPr>
          <a:lstStyle/>
          <a:p>
            <a:r>
              <a:rPr lang="en-US" altLang="ja-JP" sz="1000" b="1" dirty="0"/>
              <a:t>Berkeley-trained models</a:t>
            </a:r>
          </a:p>
          <a:p>
            <a:r>
              <a:rPr lang="en-US" altLang="ja-JP" sz="1000" b="1" dirty="0"/>
              <a:t>Network in Network model</a:t>
            </a:r>
          </a:p>
          <a:p>
            <a:r>
              <a:rPr lang="en-US" altLang="ja-JP" sz="1000" b="1" dirty="0"/>
              <a:t>Models from the BMVC-2014 paper "Return of the Devil in the Details: Delving Deep into Convolutional Nets"</a:t>
            </a:r>
          </a:p>
          <a:p>
            <a:r>
              <a:rPr lang="en-US" altLang="ja-JP" sz="1000" b="1" dirty="0"/>
              <a:t>Models used by the VGG team in ILSVRC-2014</a:t>
            </a:r>
          </a:p>
          <a:p>
            <a:r>
              <a:rPr lang="en-US" altLang="ja-JP" sz="1000" b="1" dirty="0"/>
              <a:t>Places-CNN model from MIT.</a:t>
            </a:r>
          </a:p>
          <a:p>
            <a:r>
              <a:rPr lang="en-US" altLang="ja-JP" sz="1000" b="1" dirty="0" err="1"/>
              <a:t>GoogLeNet</a:t>
            </a:r>
            <a:r>
              <a:rPr lang="en-US" altLang="ja-JP" sz="1000" b="1" dirty="0"/>
              <a:t> GPU implementation from Princeton.</a:t>
            </a:r>
          </a:p>
          <a:p>
            <a:r>
              <a:rPr lang="en-US" altLang="ja-JP" sz="1000" b="1" dirty="0"/>
              <a:t>Fully Convolutional Networks for Semantic Segmentation (FCNs)</a:t>
            </a:r>
          </a:p>
          <a:p>
            <a:r>
              <a:rPr lang="en-US" altLang="ja-JP" sz="1000" b="1" dirty="0" err="1"/>
              <a:t>CaffeNet</a:t>
            </a:r>
            <a:r>
              <a:rPr lang="en-US" altLang="ja-JP" sz="1000" b="1" dirty="0"/>
              <a:t> fine-tuned for Oxford flowers dataset</a:t>
            </a:r>
          </a:p>
          <a:p>
            <a:r>
              <a:rPr lang="en-US" altLang="ja-JP" sz="1000" b="1" dirty="0"/>
              <a:t>CNN Models for Salient Object </a:t>
            </a:r>
            <a:r>
              <a:rPr lang="en-US" altLang="ja-JP" sz="1000" b="1" dirty="0" err="1"/>
              <a:t>Subitizing</a:t>
            </a:r>
            <a:r>
              <a:rPr lang="en-US" altLang="ja-JP" sz="1000" b="1" dirty="0"/>
              <a:t>.</a:t>
            </a:r>
          </a:p>
          <a:p>
            <a:r>
              <a:rPr lang="en-US" altLang="ja-JP" sz="1000" b="1" dirty="0"/>
              <a:t>Deep Learning of Binary Hash Codes for Fast Image Retrieval</a:t>
            </a:r>
          </a:p>
          <a:p>
            <a:r>
              <a:rPr lang="en-US" altLang="ja-JP" sz="1000" b="1" dirty="0" err="1"/>
              <a:t>Places_CNDS_models</a:t>
            </a:r>
            <a:r>
              <a:rPr lang="en-US" altLang="ja-JP" sz="1000" b="1" dirty="0"/>
              <a:t> on Scene Recognition</a:t>
            </a:r>
          </a:p>
          <a:p>
            <a:r>
              <a:rPr lang="en-US" altLang="ja-JP" sz="1000" b="1" dirty="0"/>
              <a:t>Models for Age and Gender Classification.</a:t>
            </a:r>
          </a:p>
          <a:p>
            <a:r>
              <a:rPr lang="en-US" altLang="ja-JP" sz="1000" b="1" dirty="0" err="1"/>
              <a:t>GoogLeNet_cars</a:t>
            </a:r>
            <a:r>
              <a:rPr lang="en-US" altLang="ja-JP" sz="1000" b="1" dirty="0"/>
              <a:t> on car model classification</a:t>
            </a:r>
          </a:p>
          <a:p>
            <a:r>
              <a:rPr lang="en-US" altLang="ja-JP" sz="1000" b="1" dirty="0" err="1"/>
              <a:t>ParseNet</a:t>
            </a:r>
            <a:r>
              <a:rPr lang="en-US" altLang="ja-JP" sz="1000" b="1" dirty="0"/>
              <a:t>: Looking wider to see better</a:t>
            </a:r>
          </a:p>
          <a:p>
            <a:r>
              <a:rPr lang="en-US" altLang="ja-JP" sz="1000" b="1" dirty="0" err="1"/>
              <a:t>SegNet</a:t>
            </a:r>
            <a:r>
              <a:rPr lang="en-US" altLang="ja-JP" sz="1000" b="1" dirty="0"/>
              <a:t> and Bayesian </a:t>
            </a:r>
            <a:r>
              <a:rPr lang="en-US" altLang="ja-JP" sz="1000" b="1" dirty="0" err="1"/>
              <a:t>SegNet</a:t>
            </a:r>
            <a:endParaRPr lang="en-US" altLang="ja-JP" sz="1000" b="1" dirty="0"/>
          </a:p>
          <a:p>
            <a:r>
              <a:rPr lang="en-US" altLang="ja-JP" sz="1000" b="1" dirty="0"/>
              <a:t>Conditional Random Fields as Recurrent Neural Networks</a:t>
            </a:r>
          </a:p>
          <a:p>
            <a:r>
              <a:rPr lang="en-US" altLang="ja-JP" sz="1000" b="1" dirty="0"/>
              <a:t>Holistically-Nested Edge Detection</a:t>
            </a:r>
          </a:p>
          <a:p>
            <a:r>
              <a:rPr lang="en-US" altLang="ja-JP" sz="1000" b="1" dirty="0"/>
              <a:t>Translating Videos to Natural Language</a:t>
            </a:r>
          </a:p>
          <a:p>
            <a:r>
              <a:rPr lang="en-US" altLang="ja-JP" sz="1000" b="1" dirty="0"/>
              <a:t>VGG Face CNN descriptor</a:t>
            </a:r>
          </a:p>
          <a:p>
            <a:r>
              <a:rPr lang="en-US" altLang="ja-JP" sz="1000" b="1" dirty="0"/>
              <a:t>Yearbook Photo Dating</a:t>
            </a:r>
          </a:p>
          <a:p>
            <a:r>
              <a:rPr lang="en-US" altLang="ja-JP" sz="1000" b="1" dirty="0"/>
              <a:t>CCNN: Constrained Convolutional Neural Networks for Weakly Supervised Segmentation</a:t>
            </a:r>
          </a:p>
          <a:p>
            <a:r>
              <a:rPr lang="en-US" altLang="ja-JP" sz="1000" b="1" dirty="0"/>
              <a:t>Emotion Recognition in the Wild via Convolutional Neural Networks and Mapped Binary Patterns</a:t>
            </a:r>
          </a:p>
          <a:p>
            <a:r>
              <a:rPr lang="en-US" altLang="ja-JP" sz="1000" b="1" dirty="0"/>
              <a:t>Facial Landmark Detection with Tweaked Convolutional Neural Networks</a:t>
            </a:r>
          </a:p>
          <a:p>
            <a:r>
              <a:rPr lang="en-US" altLang="ja-JP" sz="1000" b="1" dirty="0"/>
              <a:t>Sequence to Sequence - Video to Text</a:t>
            </a:r>
          </a:p>
          <a:p>
            <a:r>
              <a:rPr lang="en-US" altLang="ja-JP" sz="1000" b="1" dirty="0" err="1"/>
              <a:t>ResNets</a:t>
            </a:r>
            <a:r>
              <a:rPr lang="en-US" altLang="ja-JP" sz="1000" b="1" dirty="0"/>
              <a:t>: Deep Residual Networks from MSRA at ImageNet and COCO 2015</a:t>
            </a:r>
          </a:p>
          <a:p>
            <a:r>
              <a:rPr lang="it-IT" altLang="ja-JP" sz="1000" b="1" dirty="0"/>
              <a:t>Pascal VOC 2012 Multilabel Classification Model</a:t>
            </a:r>
          </a:p>
          <a:p>
            <a:r>
              <a:rPr lang="en-US" altLang="ja-JP" sz="1000" b="1" dirty="0" err="1"/>
              <a:t>SqueezeNet</a:t>
            </a:r>
            <a:r>
              <a:rPr lang="en-US" altLang="ja-JP" sz="1000" b="1" dirty="0"/>
              <a:t>: </a:t>
            </a:r>
            <a:r>
              <a:rPr lang="en-US" altLang="ja-JP" sz="1000" b="1" dirty="0" err="1"/>
              <a:t>AlexNet</a:t>
            </a:r>
            <a:r>
              <a:rPr lang="en-US" altLang="ja-JP" sz="1000" b="1" dirty="0"/>
              <a:t>-level accuracy with 50x fewer parameters</a:t>
            </a:r>
          </a:p>
          <a:p>
            <a:r>
              <a:rPr lang="en-US" altLang="ja-JP" sz="1000" b="1" dirty="0"/>
              <a:t>Mixture DCNN</a:t>
            </a:r>
          </a:p>
          <a:p>
            <a:r>
              <a:rPr lang="en-US" altLang="ja-JP" sz="1000" b="1" dirty="0"/>
              <a:t>CNN Object Proposal Models for Salient Object Detection</a:t>
            </a:r>
          </a:p>
          <a:p>
            <a:r>
              <a:rPr lang="en-US" altLang="ja-JP" sz="1000" b="1" dirty="0"/>
              <a:t>Deep Hand: How to Train a CNN on 1 Million Hand Images When Your Data Is Continuous and Weakly Labelled</a:t>
            </a:r>
          </a:p>
          <a:p>
            <a:r>
              <a:rPr lang="en-US" altLang="ja-JP" sz="1000" b="1" dirty="0" err="1"/>
              <a:t>Mulimodal</a:t>
            </a:r>
            <a:r>
              <a:rPr lang="en-US" altLang="ja-JP" sz="1000" b="1" dirty="0"/>
              <a:t> Compact Bilinear Pooling for VQA</a:t>
            </a:r>
          </a:p>
          <a:p>
            <a:r>
              <a:rPr lang="en-US" altLang="ja-JP" sz="1000" b="1" dirty="0"/>
              <a:t>Pose-Aware CNN Models (PAMs) for Face Recognition</a:t>
            </a:r>
          </a:p>
          <a:p>
            <a:r>
              <a:rPr lang="en-US" altLang="ja-JP" sz="1000" b="1" dirty="0"/>
              <a:t>Learning Structured Sparsity in Deep Neural Networks</a:t>
            </a:r>
          </a:p>
          <a:p>
            <a:r>
              <a:rPr lang="en-US" altLang="ja-JP" sz="1000" b="1" dirty="0"/>
              <a:t>Neural Activation Constellations: Unsupervised Part Model Discovery with Convolutional Networks</a:t>
            </a:r>
          </a:p>
          <a:p>
            <a:r>
              <a:rPr lang="en-US" altLang="ja-JP" sz="1000" b="1" dirty="0"/>
              <a:t>Inception-BN full ImageNet model</a:t>
            </a:r>
            <a:endParaRPr kumimoji="1" lang="ja-JP" altLang="en-US" sz="1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323528" y="-16227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Model Zoo</a:t>
            </a:r>
            <a:endParaRPr kumimoji="1"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2699792" y="302607"/>
            <a:ext cx="5934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https://github.com/BVLC/caffe/wiki/Model-Zoo</a:t>
            </a:r>
          </a:p>
        </p:txBody>
      </p:sp>
    </p:spTree>
    <p:extLst>
      <p:ext uri="{BB962C8B-B14F-4D97-AF65-F5344CB8AC3E}">
        <p14:creationId xmlns:p14="http://schemas.microsoft.com/office/powerpoint/2010/main" val="1970326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457200" y="14814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小塚ゴシック Pr6N B"/>
                <a:ea typeface="小塚ゴシック Pr6N B"/>
              </a:rPr>
              <a:t>(0_install_environment :  Chainerのインストール)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小塚ゴシック Pr6N B"/>
                <a:ea typeface="小塚ゴシック Pr6N B"/>
              </a:rPr>
              <a:t>1_using-pretrained-network :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US" sz="2400">
                <a:solidFill>
                  <a:srgbClr val="000000"/>
                </a:solidFill>
                <a:latin typeface="小塚ゴシック Pr6N B"/>
                <a:ea typeface="小塚ゴシック Pr6N B"/>
              </a:rPr>
              <a:t>学習済みネットワーク(ResNet152)の基本操作・可視化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小塚ゴシック Pr6N B"/>
                <a:ea typeface="小塚ゴシック Pr6N B"/>
              </a:rPr>
              <a:t>2_feature-extraction 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小塚ゴシック Pr6N B"/>
                <a:ea typeface="小塚ゴシック Pr6N B"/>
              </a:rPr>
              <a:t>学習済みネットワーク(ResNet152)による特徴抽出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US" sz="2400">
                <a:solidFill>
                  <a:srgbClr val="000000"/>
                </a:solidFill>
                <a:latin typeface="小塚ゴシック Pr6N B"/>
                <a:ea typeface="小塚ゴシック Pr6N B"/>
              </a:rPr>
              <a:t>Caltech-101の識別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小塚ゴシック Pr6N B"/>
                <a:ea typeface="小塚ゴシック Pr6N B"/>
              </a:rPr>
              <a:t>3_fine-tuning : 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en-US" sz="2400">
                <a:solidFill>
                  <a:srgbClr val="000000"/>
                </a:solidFill>
                <a:latin typeface="小塚ゴシック Pr6N B"/>
                <a:ea typeface="小塚ゴシック Pr6N B"/>
              </a:rPr>
              <a:t>学習済みネットワーク(ResNet50)のfine-tuning</a:t>
            </a:r>
            <a:endParaRPr/>
          </a:p>
        </p:txBody>
      </p:sp>
      <p:sp>
        <p:nvSpPr>
          <p:cNvPr id="43" name="CustomShape 2"/>
          <p:cNvSpPr/>
          <p:nvPr/>
        </p:nvSpPr>
        <p:spPr>
          <a:xfrm>
            <a:off x="8532360" y="6408000"/>
            <a:ext cx="47988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CAC27F4-D858-4B64-A1E5-05B41F141C70}" type="slidenum">
              <a:rPr lang="en-US" sz="1000">
                <a:solidFill>
                  <a:srgbClr val="000000"/>
                </a:solidFill>
                <a:latin typeface="Lucida Sans Unicode"/>
              </a:rPr>
              <a:t>25</a:t>
            </a:fld>
            <a:endParaRPr/>
          </a:p>
        </p:txBody>
      </p:sp>
      <p:sp>
        <p:nvSpPr>
          <p:cNvPr id="44" name="CustomShape 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464646"/>
                </a:solidFill>
                <a:latin typeface="小塚ゴシック Pr6N B"/>
                <a:ea typeface="小塚ゴシック Pr6N B"/>
              </a:rPr>
              <a:t>演習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722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05780" y="253715"/>
            <a:ext cx="8229600" cy="1143000"/>
          </a:xfrm>
        </p:spPr>
        <p:txBody>
          <a:bodyPr/>
          <a:lstStyle/>
          <a:p>
            <a:r>
              <a:rPr kumimoji="1" lang="en-US" altLang="ja-JP" dirty="0"/>
              <a:t>Caltech-101 dataset  </a:t>
            </a:r>
            <a:r>
              <a:rPr lang="en-US" altLang="ja-JP" sz="2800" dirty="0"/>
              <a:t>[</a:t>
            </a:r>
            <a:r>
              <a:rPr kumimoji="1" lang="en-US" altLang="ja-JP" sz="2800" dirty="0" err="1"/>
              <a:t>Fei-Fei</a:t>
            </a:r>
            <a:r>
              <a:rPr kumimoji="1" lang="en-US" altLang="ja-JP" sz="2800" dirty="0"/>
              <a:t>, 2004]</a:t>
            </a:r>
            <a:endParaRPr kumimoji="1" lang="ja-JP" alt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45741"/>
            <a:ext cx="5225752" cy="445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547664" y="5997307"/>
            <a:ext cx="2514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Figure from </a:t>
            </a:r>
            <a:br>
              <a:rPr kumimoji="1" lang="en-US" altLang="ja-JP" sz="1400" dirty="0"/>
            </a:br>
            <a:r>
              <a:rPr kumimoji="1" lang="en-US" altLang="ja-JP" sz="1400" dirty="0"/>
              <a:t>[</a:t>
            </a:r>
            <a:r>
              <a:rPr kumimoji="1" lang="en-US" altLang="ja-JP" sz="1400" dirty="0" err="1"/>
              <a:t>Ramanan</a:t>
            </a:r>
            <a:r>
              <a:rPr kumimoji="1" lang="en-US" altLang="ja-JP" sz="1400" dirty="0"/>
              <a:t> et al, ICCV’09]</a:t>
            </a:r>
            <a:endParaRPr kumimoji="1" lang="ja-JP" altLang="en-US" sz="1400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5148064" y="2077810"/>
            <a:ext cx="4176464" cy="36490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2000</a:t>
            </a:r>
            <a:r>
              <a:rPr kumimoji="1" lang="ja-JP" altLang="en-US" sz="1800" dirty="0"/>
              <a:t>年代における物体認識の</a:t>
            </a:r>
            <a:br>
              <a:rPr kumimoji="1" lang="en-US" altLang="ja-JP" sz="1800" dirty="0"/>
            </a:br>
            <a:r>
              <a:rPr kumimoji="1" lang="ja-JP" altLang="en-US" sz="1800" dirty="0"/>
              <a:t>デファクトスタンダード</a:t>
            </a:r>
            <a:endParaRPr kumimoji="1" lang="en-US" altLang="ja-JP" sz="1800" dirty="0"/>
          </a:p>
          <a:p>
            <a:endParaRPr lang="en-US" altLang="ja-JP" sz="1800" dirty="0"/>
          </a:p>
          <a:p>
            <a:r>
              <a:rPr kumimoji="1" lang="en-US" altLang="ja-JP" sz="1800" dirty="0"/>
              <a:t>102</a:t>
            </a:r>
            <a:r>
              <a:rPr kumimoji="1" lang="ja-JP" altLang="en-US" sz="1800" dirty="0"/>
              <a:t>クラス</a:t>
            </a:r>
            <a:endParaRPr kumimoji="1" lang="en-US" altLang="ja-JP" sz="1800" dirty="0"/>
          </a:p>
          <a:p>
            <a:r>
              <a:rPr lang="ja-JP" altLang="en-US" sz="1800" dirty="0"/>
              <a:t>各クラス</a:t>
            </a:r>
            <a:r>
              <a:rPr lang="en-US" altLang="ja-JP" sz="1800" dirty="0"/>
              <a:t>30</a:t>
            </a:r>
            <a:r>
              <a:rPr lang="ja-JP" altLang="en-US" sz="1800" dirty="0"/>
              <a:t>枚の訓練画像</a:t>
            </a:r>
            <a:endParaRPr kumimoji="1" lang="en-US" altLang="ja-JP" sz="1800" dirty="0"/>
          </a:p>
          <a:p>
            <a:endParaRPr lang="en-US" altLang="ja-JP" sz="1800" dirty="0"/>
          </a:p>
          <a:p>
            <a:r>
              <a:rPr lang="ja-JP" altLang="en-US" sz="1800" dirty="0"/>
              <a:t>ディープラーニング以前</a:t>
            </a:r>
            <a:br>
              <a:rPr lang="en-US" altLang="ja-JP" sz="1800" dirty="0"/>
            </a:br>
            <a:r>
              <a:rPr lang="ja-JP" altLang="en-US" sz="1800" dirty="0" err="1"/>
              <a:t>の識</a:t>
            </a:r>
            <a:r>
              <a:rPr lang="ja-JP" altLang="en-US" sz="1800" dirty="0"/>
              <a:t>別率は約</a:t>
            </a:r>
            <a:r>
              <a:rPr lang="en-US" altLang="ja-JP" sz="1800" dirty="0"/>
              <a:t>80%</a:t>
            </a:r>
            <a:br>
              <a:rPr lang="en-US" altLang="ja-JP" sz="1800" dirty="0"/>
            </a:br>
            <a:r>
              <a:rPr lang="en-US" altLang="ja-JP" sz="1800" dirty="0"/>
              <a:t>(※</a:t>
            </a:r>
            <a:r>
              <a:rPr lang="ja-JP" altLang="en-US" sz="1800" dirty="0"/>
              <a:t>クラスごとの識別率の平均値</a:t>
            </a:r>
            <a:r>
              <a:rPr lang="en-US" altLang="ja-JP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936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画像認識</a:t>
            </a:r>
            <a:r>
              <a:rPr lang="ja-JP" altLang="en-US" dirty="0"/>
              <a:t>タスクの例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9697" y="3629425"/>
            <a:ext cx="1403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文字認識</a:t>
            </a:r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4096" y="558924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顔検出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57827" y="3273544"/>
            <a:ext cx="1349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人検出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22975" y="5916034"/>
            <a:ext cx="2069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一般物体認識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757395" y="176750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姿勢推定</a:t>
            </a:r>
            <a:endParaRPr kumimoji="1" lang="ja-JP" altLang="en-US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24694" y="585350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表情認識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22053" y="3541381"/>
            <a:ext cx="1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特定物体認識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88584" y="4016539"/>
            <a:ext cx="221322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600" dirty="0"/>
              <a:t>http://yann.lecun.com/exdb/lenet/index.html</a:t>
            </a:r>
            <a:endParaRPr lang="ja-JP" altLang="en-US" sz="6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1" y="2608531"/>
            <a:ext cx="1422674" cy="964642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388584" y="4133697"/>
            <a:ext cx="163740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600" dirty="0"/>
              <a:t>http://arxiv.org/pdf/1412.1842v1.pdf</a:t>
            </a:r>
            <a:endParaRPr lang="ja-JP" altLang="en-US" sz="600" dirty="0"/>
          </a:p>
        </p:txBody>
      </p:sp>
      <p:sp>
        <p:nvSpPr>
          <p:cNvPr id="16" name="正方形/長方形 15"/>
          <p:cNvSpPr/>
          <p:nvPr/>
        </p:nvSpPr>
        <p:spPr>
          <a:xfrm>
            <a:off x="5994637" y="3891251"/>
            <a:ext cx="289366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00" dirty="0"/>
              <a:t>http://www.csie.ntu.edu.tw/~winston/projects/teldap.html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39" y="2696263"/>
            <a:ext cx="2689497" cy="842315"/>
          </a:xfrm>
          <a:prstGeom prst="rect">
            <a:avLst/>
          </a:prstGeom>
        </p:spPr>
      </p:pic>
      <p:pic>
        <p:nvPicPr>
          <p:cNvPr id="240644" name="Picture 4" descr="https://d267cvn3rvuq91.cloudfront.net/i/images/Face%20detection.png?sw=5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1" y="4509120"/>
            <a:ext cx="1878183" cy="105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55436" y="5931567"/>
            <a:ext cx="2705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https://www.technologyreview.com/s/535201/the-face-detection-algorithm-set-to-revolutionize-image-search/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2986359" y="6228020"/>
            <a:ext cx="2410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http://www.extremetech.com/extreme/189259-real-time-emotion-detection-with-google-glass-an-awesome-creepy-taste-of-the-future-of-wearable-computers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653" y="4520601"/>
            <a:ext cx="2302468" cy="1295138"/>
          </a:xfrm>
          <a:prstGeom prst="rect">
            <a:avLst/>
          </a:prstGeom>
        </p:spPr>
      </p:pic>
      <p:pic>
        <p:nvPicPr>
          <p:cNvPr id="240652" name="Picture 12" descr="ped_d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10" y="1687288"/>
            <a:ext cx="2055522" cy="15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正方形/長方形 23"/>
          <p:cNvSpPr/>
          <p:nvPr/>
        </p:nvSpPr>
        <p:spPr>
          <a:xfrm>
            <a:off x="2968877" y="3668754"/>
            <a:ext cx="2533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http://www.nextplatform.com/2015/08/10/google-research-boosts-deep-learning-detection-engine-with-gpus/</a:t>
            </a: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404" y="531729"/>
            <a:ext cx="2107432" cy="1170796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6440485" y="2144736"/>
            <a:ext cx="2001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http://static.googleusercontent.com/media/research.google.com/ja//pubs/archive/42237.pdf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478" y="4485816"/>
            <a:ext cx="2565284" cy="1399246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6110208" y="6298089"/>
            <a:ext cx="2662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https://papers.nips.cc/paper/4824-imagenet-classification-with-deep-convolutional-neural-networks.pdf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590840"/>
            <a:ext cx="1682261" cy="9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116" y="2996952"/>
            <a:ext cx="1759125" cy="112574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ja-JP" altLang="en-US" dirty="0"/>
              <a:t>アプリケーション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1931" y="300509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自動運転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33039" y="5635634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医療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93922" y="4150222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視覚障碍者支援</a:t>
            </a:r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46449" y="6628710"/>
            <a:ext cx="11642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http://leafsnap.com/</a:t>
            </a:r>
            <a:endParaRPr kumimoji="1" lang="ja-JP" altLang="en-US" sz="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49353" y="5956437"/>
            <a:ext cx="17297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http://arxiv.org/pdf/1504.02531v2.pdf</a:t>
            </a:r>
            <a:endParaRPr kumimoji="1" lang="ja-JP" altLang="en-US" sz="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93738" y="6329733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環境保護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18768" y="2200999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ロボット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13638" y="4082498"/>
            <a:ext cx="165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セキュリティ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600400" y="6309320"/>
            <a:ext cx="1403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ファッション</a:t>
            </a:r>
            <a:endParaRPr kumimoji="1" lang="ja-JP" altLang="en-US" sz="20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15" y="1610831"/>
            <a:ext cx="1998485" cy="1336973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640903" y="3363823"/>
            <a:ext cx="157447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" dirty="0"/>
              <a:t>http://deepdriving.cs.princeton.edu/</a:t>
            </a:r>
          </a:p>
        </p:txBody>
      </p:sp>
      <p:pic>
        <p:nvPicPr>
          <p:cNvPr id="239618" name="Picture 2" descr="ソフトバンク銀座店で話題のロボPepperと会話してきた！ペッパーが変える未来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107" y="1124554"/>
            <a:ext cx="1423415" cy="106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3128039" y="2511028"/>
            <a:ext cx="313428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http://3media.biz/wadai/softbank-ginza-robot-papper.html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3293922" y="4504165"/>
            <a:ext cx="19731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http://www.cmu.edu/news/stories/archives/2015/october/blind-navigation-app.html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583" y="2924944"/>
            <a:ext cx="687280" cy="89225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3" y="3926694"/>
            <a:ext cx="1613646" cy="170894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865" y="4793981"/>
            <a:ext cx="2082559" cy="146770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0538" y="4947525"/>
            <a:ext cx="1435694" cy="1402082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3017498" y="6655911"/>
            <a:ext cx="252463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http://www.lv-nus.org/papers/2012/magic_closet-MM12.pdf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6170" y="275864"/>
            <a:ext cx="1688295" cy="1503506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6367186" y="2208237"/>
            <a:ext cx="253100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http://www.rbbtoday.com/article/2015/10/08/135914.html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6245714" y="4427674"/>
            <a:ext cx="27432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600" dirty="0"/>
              <a:t>http://www.itmedia.co.jp/news/articles/1511/11/news146.html</a:t>
            </a:r>
          </a:p>
        </p:txBody>
      </p:sp>
      <p:pic>
        <p:nvPicPr>
          <p:cNvPr id="239622" name="Picture 6" descr="phot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55" y="2723117"/>
            <a:ext cx="2341517" cy="132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6683147" y="1842331"/>
            <a:ext cx="1661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介護・見守り</a:t>
            </a:r>
          </a:p>
        </p:txBody>
      </p:sp>
    </p:spTree>
    <p:extLst>
      <p:ext uri="{BB962C8B-B14F-4D97-AF65-F5344CB8AC3E}">
        <p14:creationId xmlns:p14="http://schemas.microsoft.com/office/powerpoint/2010/main" val="267924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99060"/>
            <a:ext cx="8753056" cy="71438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一般</a:t>
            </a:r>
            <a:r>
              <a:rPr lang="ja-JP" altLang="en-US" dirty="0"/>
              <a:t>物体</a:t>
            </a:r>
            <a:r>
              <a:rPr lang="ja-JP" altLang="en-US" sz="3600" dirty="0"/>
              <a:t>認識（一般</a:t>
            </a:r>
            <a:r>
              <a:rPr lang="ja-JP" altLang="en-US" dirty="0"/>
              <a:t>画像</a:t>
            </a:r>
            <a:r>
              <a:rPr lang="ja-JP" altLang="en-US" sz="3600" dirty="0"/>
              <a:t>認識）</a:t>
            </a:r>
            <a:endParaRPr kumimoji="1" lang="ja-JP" altLang="en-US" sz="36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367608" y="1244632"/>
            <a:ext cx="8715436" cy="2890640"/>
          </a:xfrm>
        </p:spPr>
        <p:txBody>
          <a:bodyPr>
            <a:no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制約をおかない実世界環境</a:t>
            </a:r>
            <a:r>
              <a:rPr lang="ja-JP" altLang="en-US" dirty="0"/>
              <a:t>の画像を言語で記述</a:t>
            </a:r>
            <a:endParaRPr lang="en-US" altLang="ja-JP" sz="1600" dirty="0"/>
          </a:p>
          <a:p>
            <a:pPr lvl="1"/>
            <a:r>
              <a:rPr lang="ja-JP" altLang="en-US" b="1" dirty="0">
                <a:solidFill>
                  <a:srgbClr val="FF0000"/>
                </a:solidFill>
              </a:rPr>
              <a:t>一般的な物体やシーン</a:t>
            </a:r>
            <a:r>
              <a:rPr lang="ja-JP" altLang="en-US" dirty="0">
                <a:solidFill>
                  <a:schemeClr val="tx1"/>
                </a:solidFill>
              </a:rPr>
              <a:t>、形容詞、印象語</a:t>
            </a:r>
            <a:endParaRPr lang="en-US" altLang="ja-JP" dirty="0">
              <a:solidFill>
                <a:schemeClr val="tx1"/>
              </a:solidFill>
            </a:endParaRPr>
          </a:p>
          <a:p>
            <a:pPr lvl="1"/>
            <a:r>
              <a:rPr lang="en-US" altLang="ja-JP" dirty="0">
                <a:solidFill>
                  <a:schemeClr val="tx1"/>
                </a:solidFill>
              </a:rPr>
              <a:t>2000</a:t>
            </a:r>
            <a:r>
              <a:rPr lang="ja-JP" altLang="en-US" dirty="0">
                <a:solidFill>
                  <a:schemeClr val="tx1"/>
                </a:solidFill>
              </a:rPr>
              <a:t>年代以降急速に発展（コンピュータビジョンの人気分野）</a:t>
            </a:r>
            <a:endParaRPr lang="en-US" altLang="ja-JP" dirty="0">
              <a:solidFill>
                <a:schemeClr val="tx1"/>
              </a:solidFill>
            </a:endParaRPr>
          </a:p>
          <a:p>
            <a:pPr lvl="1"/>
            <a:r>
              <a:rPr lang="ja-JP" altLang="en-US" dirty="0">
                <a:solidFill>
                  <a:schemeClr val="tx1"/>
                </a:solidFill>
              </a:rPr>
              <a:t>幅広い応用先</a:t>
            </a:r>
            <a:endParaRPr lang="en-US" altLang="ja-JP" dirty="0">
              <a:solidFill>
                <a:schemeClr val="tx1"/>
              </a:solidFill>
            </a:endParaRPr>
          </a:p>
          <a:p>
            <a:pPr lvl="1">
              <a:buNone/>
              <a:defRPr/>
            </a:pPr>
            <a:r>
              <a:rPr lang="en-US" altLang="ja-JP" sz="2400" b="1" dirty="0">
                <a:solidFill>
                  <a:schemeClr val="tx1"/>
                </a:solidFill>
              </a:rPr>
              <a:t>	</a:t>
            </a:r>
            <a:r>
              <a:rPr lang="ja-JP" altLang="en-US" sz="1800" dirty="0"/>
              <a:t>デジタルカメラ、ウェアラブルデバイス、画像</a:t>
            </a:r>
            <a:r>
              <a:rPr lang="ja-JP" altLang="en-US" sz="1800" dirty="0">
                <a:solidFill>
                  <a:schemeClr val="tx1"/>
                </a:solidFill>
              </a:rPr>
              <a:t>検索、ロボット</a:t>
            </a:r>
            <a:r>
              <a:rPr lang="ja-JP" altLang="en-US" sz="1800" dirty="0"/>
              <a:t>、</a:t>
            </a:r>
            <a:r>
              <a:rPr lang="en-US" altLang="ja-JP" sz="1800" dirty="0">
                <a:solidFill>
                  <a:schemeClr val="tx1"/>
                </a:solidFill>
              </a:rPr>
              <a:t>…</a:t>
            </a:r>
          </a:p>
          <a:p>
            <a:pPr lvl="1">
              <a:buNone/>
            </a:pPr>
            <a:endParaRPr lang="en-US" altLang="ja-JP" sz="1800" dirty="0">
              <a:solidFill>
                <a:schemeClr val="tx1"/>
              </a:solidFill>
            </a:endParaRPr>
          </a:p>
          <a:p>
            <a:pPr lvl="1"/>
            <a:endParaRPr lang="en-US" altLang="ja-JP" sz="1800" dirty="0"/>
          </a:p>
          <a:p>
            <a:pPr lvl="1"/>
            <a:endParaRPr kumimoji="1" lang="en-US" altLang="ja-JP" sz="1600" dirty="0"/>
          </a:p>
        </p:txBody>
      </p:sp>
      <p:pic>
        <p:nvPicPr>
          <p:cNvPr id="1111041" name="Picture 1" descr="C:\DOCUME~1\ADMINI~1\LOCALS~1\Temp\VMwareDnD\e40a144a\toda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356992"/>
            <a:ext cx="7992888" cy="2767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542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89248" y="1481328"/>
            <a:ext cx="4546848" cy="4525963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Categorization (</a:t>
            </a:r>
            <a:r>
              <a:rPr kumimoji="1" lang="ja-JP" altLang="en-US" sz="2000" dirty="0"/>
              <a:t>カテゴリ識別</a:t>
            </a:r>
            <a:r>
              <a:rPr kumimoji="1" lang="en-US" altLang="ja-JP" sz="2000" dirty="0"/>
              <a:t>)</a:t>
            </a:r>
          </a:p>
          <a:p>
            <a:pPr lvl="1"/>
            <a:r>
              <a:rPr lang="ja-JP" altLang="en-US" sz="1800" dirty="0"/>
              <a:t>映ってる物体の名称を答える</a:t>
            </a:r>
            <a:endParaRPr kumimoji="1" lang="en-US" altLang="ja-JP" sz="1800" dirty="0"/>
          </a:p>
          <a:p>
            <a:pPr lvl="1"/>
            <a:r>
              <a:rPr lang="ja-JP" altLang="en-US" sz="1800" dirty="0"/>
              <a:t>物体の位置を答える必要はない</a:t>
            </a:r>
            <a:endParaRPr lang="en-US" altLang="ja-JP" sz="1800" dirty="0"/>
          </a:p>
          <a:p>
            <a:pPr lvl="1"/>
            <a:endParaRPr kumimoji="1" lang="en-US" altLang="ja-JP" sz="1800" dirty="0"/>
          </a:p>
          <a:p>
            <a:pPr lvl="1"/>
            <a:endParaRPr lang="en-US" altLang="ja-JP" sz="1800" dirty="0"/>
          </a:p>
          <a:p>
            <a:pPr lvl="1"/>
            <a:endParaRPr lang="en-US" altLang="ja-JP" sz="1800" dirty="0"/>
          </a:p>
          <a:p>
            <a:r>
              <a:rPr kumimoji="1" lang="en-US" altLang="ja-JP" sz="2000" dirty="0"/>
              <a:t>Detection (</a:t>
            </a:r>
            <a:r>
              <a:rPr kumimoji="1" lang="ja-JP" altLang="en-US" sz="2000" dirty="0"/>
              <a:t>物体検出</a:t>
            </a:r>
            <a:r>
              <a:rPr kumimoji="1" lang="en-US" altLang="ja-JP" sz="2000" dirty="0"/>
              <a:t>)</a:t>
            </a:r>
          </a:p>
          <a:p>
            <a:pPr lvl="1"/>
            <a:r>
              <a:rPr lang="ja-JP" altLang="en-US" sz="1800" dirty="0"/>
              <a:t>矩形で物体の位置を切り出す</a:t>
            </a:r>
            <a:endParaRPr kumimoji="1" lang="en-US" altLang="ja-JP" sz="1800" dirty="0"/>
          </a:p>
          <a:p>
            <a:pPr marL="109728" indent="0">
              <a:buNone/>
            </a:pPr>
            <a:endParaRPr lang="en-US" altLang="ja-JP" sz="2000" dirty="0"/>
          </a:p>
          <a:p>
            <a:pPr marL="109728" indent="0">
              <a:buNone/>
            </a:pPr>
            <a:endParaRPr lang="en-US" altLang="ja-JP" sz="2000" dirty="0"/>
          </a:p>
          <a:p>
            <a:pPr marL="109728" indent="0">
              <a:buNone/>
            </a:pPr>
            <a:endParaRPr lang="en-US" altLang="ja-JP" sz="2000" dirty="0"/>
          </a:p>
          <a:p>
            <a:r>
              <a:rPr kumimoji="1" lang="en-US" altLang="ja-JP" sz="2000" dirty="0"/>
              <a:t>Semantic Segmentation</a:t>
            </a:r>
          </a:p>
          <a:p>
            <a:pPr lvl="1"/>
            <a:r>
              <a:rPr lang="ja-JP" altLang="en-US" sz="1800" dirty="0"/>
              <a:t>ピクセルレベルで物体領域を認識</a:t>
            </a:r>
            <a:endParaRPr kumimoji="1" lang="ja-JP" altLang="en-US" sz="1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一般物体認識の主要なタスク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62" y="1556792"/>
            <a:ext cx="1008112" cy="12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矢印 4"/>
          <p:cNvSpPr/>
          <p:nvPr/>
        </p:nvSpPr>
        <p:spPr>
          <a:xfrm>
            <a:off x="6516216" y="1988840"/>
            <a:ext cx="504056" cy="432048"/>
          </a:xfrm>
          <a:prstGeom prst="rightArrow">
            <a:avLst/>
          </a:prstGeom>
          <a:noFill/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64288" y="1857018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horse</a:t>
            </a:r>
          </a:p>
          <a:p>
            <a:r>
              <a:rPr kumimoji="1" lang="en-US" altLang="ja-JP" sz="2000" dirty="0"/>
              <a:t>human</a:t>
            </a:r>
            <a:endParaRPr kumimoji="1" lang="ja-JP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356992"/>
            <a:ext cx="1008112" cy="12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62" y="5229200"/>
            <a:ext cx="1008112" cy="12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矢印 9"/>
          <p:cNvSpPr/>
          <p:nvPr/>
        </p:nvSpPr>
        <p:spPr>
          <a:xfrm>
            <a:off x="6516216" y="3789040"/>
            <a:ext cx="504056" cy="432048"/>
          </a:xfrm>
          <a:prstGeom prst="rightArrow">
            <a:avLst/>
          </a:prstGeom>
          <a:noFill/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6516216" y="5661248"/>
            <a:ext cx="504056" cy="432048"/>
          </a:xfrm>
          <a:prstGeom prst="rightArrow">
            <a:avLst/>
          </a:prstGeom>
          <a:noFill/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229200"/>
            <a:ext cx="98481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356992"/>
            <a:ext cx="1008112" cy="12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380312" y="3645024"/>
            <a:ext cx="648072" cy="864096"/>
          </a:xfrm>
          <a:prstGeom prst="rect">
            <a:avLst/>
          </a:prstGeom>
          <a:noFill/>
          <a:ln w="38100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532712" y="3356992"/>
            <a:ext cx="351656" cy="648072"/>
          </a:xfrm>
          <a:prstGeom prst="rect">
            <a:avLst/>
          </a:prstGeom>
          <a:noFill/>
          <a:ln w="38100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>
            <a:stCxn id="15" idx="0"/>
          </p:cNvCxnSpPr>
          <p:nvPr/>
        </p:nvCxnSpPr>
        <p:spPr>
          <a:xfrm flipV="1">
            <a:off x="7708540" y="3068960"/>
            <a:ext cx="247836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7" idx="3"/>
          </p:cNvCxnSpPr>
          <p:nvPr/>
        </p:nvCxnSpPr>
        <p:spPr>
          <a:xfrm>
            <a:off x="8028384" y="4077072"/>
            <a:ext cx="504056" cy="2160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8172400" y="4293096"/>
            <a:ext cx="108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horse</a:t>
            </a:r>
          </a:p>
          <a:p>
            <a:endParaRPr kumimoji="1" lang="ja-JP" altLang="en-US" sz="20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6376" y="2865130"/>
            <a:ext cx="108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human</a:t>
            </a:r>
          </a:p>
          <a:p>
            <a:endParaRPr kumimoji="1" lang="ja-JP" altLang="en-US" sz="2000" dirty="0"/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7668344" y="5097378"/>
            <a:ext cx="247836" cy="4918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7668344" y="5877272"/>
            <a:ext cx="720080" cy="144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8132204" y="6021288"/>
            <a:ext cx="108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horse</a:t>
            </a:r>
          </a:p>
          <a:p>
            <a:endParaRPr kumimoji="1" lang="ja-JP" altLang="en-US" sz="2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916180" y="4893548"/>
            <a:ext cx="108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human</a:t>
            </a:r>
          </a:p>
          <a:p>
            <a:endParaRPr kumimoji="1" lang="ja-JP" altLang="en-US" sz="2000" dirty="0"/>
          </a:p>
        </p:txBody>
      </p:sp>
      <p:sp>
        <p:nvSpPr>
          <p:cNvPr id="27" name="上下矢印 26"/>
          <p:cNvSpPr/>
          <p:nvPr/>
        </p:nvSpPr>
        <p:spPr>
          <a:xfrm>
            <a:off x="467544" y="1556792"/>
            <a:ext cx="360040" cy="4176464"/>
          </a:xfrm>
          <a:prstGeom prst="upDownArrow">
            <a:avLst/>
          </a:prstGeom>
          <a:solidFill>
            <a:schemeClr val="bg2"/>
          </a:solidFill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5536" y="112474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易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95536" y="584765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難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819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57200" y="1412776"/>
            <a:ext cx="8003232" cy="5116024"/>
          </a:xfrm>
        </p:spPr>
        <p:txBody>
          <a:bodyPr>
            <a:normAutofit/>
          </a:bodyPr>
          <a:lstStyle/>
          <a:p>
            <a:r>
              <a:rPr lang="ja-JP" altLang="en-US" dirty="0"/>
              <a:t>局所領域</a:t>
            </a:r>
            <a:r>
              <a:rPr lang="en-US" altLang="ja-JP" dirty="0"/>
              <a:t>(</a:t>
            </a:r>
            <a:r>
              <a:rPr lang="ja-JP" altLang="en-US" dirty="0"/>
              <a:t>受容野</a:t>
            </a:r>
            <a:r>
              <a:rPr lang="en-US" altLang="ja-JP" dirty="0"/>
              <a:t>)</a:t>
            </a:r>
            <a:r>
              <a:rPr lang="ja-JP" altLang="en-US" dirty="0"/>
              <a:t>の畳み込みとプーリングを繰り返す多層パーセプトロン</a:t>
            </a:r>
            <a:endParaRPr lang="en-US" altLang="ja-JP" dirty="0"/>
          </a:p>
          <a:p>
            <a:pPr lvl="1"/>
            <a:r>
              <a:rPr lang="ja-JP" altLang="en-US" dirty="0"/>
              <a:t>単純な全結合ネットワークと比べて大幅なパラメータ数の削減</a:t>
            </a:r>
            <a:endParaRPr lang="en-US" altLang="ja-JP" dirty="0"/>
          </a:p>
          <a:p>
            <a:pPr lvl="1"/>
            <a:r>
              <a:rPr lang="ja-JP" altLang="en-US" dirty="0"/>
              <a:t>誤差逆伝播法による全体最適化</a:t>
            </a:r>
            <a:endParaRPr lang="en-US" altLang="ja-JP" dirty="0"/>
          </a:p>
          <a:p>
            <a:pPr marL="109728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109728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323528" y="197768"/>
            <a:ext cx="9443392" cy="1143000"/>
          </a:xfrm>
        </p:spPr>
        <p:txBody>
          <a:bodyPr>
            <a:normAutofit/>
          </a:bodyPr>
          <a:lstStyle/>
          <a:p>
            <a:r>
              <a:rPr lang="en-US" altLang="ja-JP" sz="3200" b="0" dirty="0">
                <a:effectLst/>
              </a:rPr>
              <a:t>Convolutional neural network (CNN)</a:t>
            </a:r>
            <a:endParaRPr kumimoji="1" lang="ja-JP" altLang="en-US" sz="3200" b="0" dirty="0">
              <a:effectLst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7" y="3573016"/>
            <a:ext cx="78200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2771800" y="6093296"/>
            <a:ext cx="56166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/>
              <a:t>Y. </a:t>
            </a:r>
            <a:r>
              <a:rPr lang="en-US" altLang="ja-JP" sz="1100" dirty="0" err="1"/>
              <a:t>LeCun</a:t>
            </a:r>
            <a:r>
              <a:rPr lang="en-US" altLang="ja-JP" sz="1100" dirty="0"/>
              <a:t>, L. </a:t>
            </a:r>
            <a:r>
              <a:rPr lang="en-US" altLang="ja-JP" sz="1100" dirty="0" err="1"/>
              <a:t>Bottou</a:t>
            </a:r>
            <a:r>
              <a:rPr lang="en-US" altLang="ja-JP" sz="1100" dirty="0"/>
              <a:t>, Y. </a:t>
            </a:r>
            <a:r>
              <a:rPr lang="en-US" altLang="ja-JP" sz="1100" dirty="0" err="1"/>
              <a:t>Bengio</a:t>
            </a:r>
            <a:r>
              <a:rPr lang="en-US" altLang="ja-JP" sz="1100" dirty="0"/>
              <a:t> and P. </a:t>
            </a:r>
            <a:r>
              <a:rPr lang="en-US" altLang="ja-JP" sz="1100" dirty="0" err="1"/>
              <a:t>Haffner</a:t>
            </a:r>
            <a:r>
              <a:rPr lang="en-US" altLang="ja-JP" sz="1100" dirty="0"/>
              <a:t>: Gradient-Based Learning Applied to Document Recognition, Proceedings of the IEEE, 86(11):2278-2324, 1998.</a:t>
            </a:r>
          </a:p>
        </p:txBody>
      </p:sp>
      <p:sp>
        <p:nvSpPr>
          <p:cNvPr id="10" name="角丸四角形 9"/>
          <p:cNvSpPr/>
          <p:nvPr/>
        </p:nvSpPr>
        <p:spPr>
          <a:xfrm>
            <a:off x="1648519" y="5517232"/>
            <a:ext cx="936104" cy="360040"/>
          </a:xfrm>
          <a:prstGeom prst="roundRect">
            <a:avLst/>
          </a:prstGeom>
          <a:noFill/>
          <a:ln w="44450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4168799" y="5517232"/>
            <a:ext cx="864096" cy="360040"/>
          </a:xfrm>
          <a:prstGeom prst="roundRect">
            <a:avLst/>
          </a:prstGeom>
          <a:noFill/>
          <a:ln w="44450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3088679" y="5517232"/>
            <a:ext cx="864096" cy="360040"/>
          </a:xfrm>
          <a:prstGeom prst="roundRect">
            <a:avLst/>
          </a:prstGeom>
          <a:noFill/>
          <a:ln w="44450" cmpd="sng">
            <a:solidFill>
              <a:srgbClr val="0070C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5104903" y="5517232"/>
            <a:ext cx="864096" cy="360040"/>
          </a:xfrm>
          <a:prstGeom prst="roundRect">
            <a:avLst/>
          </a:prstGeom>
          <a:noFill/>
          <a:ln w="44450" cmpd="sng">
            <a:solidFill>
              <a:srgbClr val="0070C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5824983" y="5373216"/>
            <a:ext cx="936104" cy="216024"/>
          </a:xfrm>
          <a:prstGeom prst="roundRect">
            <a:avLst/>
          </a:prstGeom>
          <a:noFill/>
          <a:ln w="44450" cmpd="sng">
            <a:solidFill>
              <a:srgbClr val="00B05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6329039" y="5589240"/>
            <a:ext cx="936104" cy="216024"/>
          </a:xfrm>
          <a:prstGeom prst="roundRect">
            <a:avLst/>
          </a:prstGeom>
          <a:noFill/>
          <a:ln w="44450" cmpd="sng">
            <a:solidFill>
              <a:srgbClr val="00B05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下矢印 11"/>
          <p:cNvSpPr/>
          <p:nvPr/>
        </p:nvSpPr>
        <p:spPr>
          <a:xfrm rot="1423731">
            <a:off x="7025899" y="3967034"/>
            <a:ext cx="291075" cy="581675"/>
          </a:xfrm>
          <a:prstGeom prst="downArrow">
            <a:avLst>
              <a:gd name="adj1" fmla="val 39316"/>
              <a:gd name="adj2" fmla="val 50000"/>
            </a:avLst>
          </a:prstGeom>
          <a:noFill/>
          <a:ln w="12700" cmpd="sng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3429000"/>
            <a:ext cx="251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最終的に、識別したいクラス数と同数のニューロンへ</a:t>
            </a:r>
          </a:p>
        </p:txBody>
      </p:sp>
      <p:pic>
        <p:nvPicPr>
          <p:cNvPr id="1966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130130"/>
            <a:ext cx="1107128" cy="110712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-324544" y="6093296"/>
            <a:ext cx="4883025" cy="864096"/>
          </a:xfrm>
          <a:prstGeom prst="rect">
            <a:avLst/>
          </a:prstGeom>
          <a:solidFill>
            <a:schemeClr val="bg1"/>
          </a:solidFill>
          <a:ln w="3175" cmpd="sng">
            <a:noFill/>
            <a:prstDash val="sysDash"/>
            <a:headEnd type="none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2012</a:t>
            </a:r>
            <a:r>
              <a:rPr kumimoji="1" lang="ja-JP" altLang="en-US" dirty="0"/>
              <a:t>年以降</a:t>
            </a:r>
            <a:r>
              <a:rPr lang="ja-JP" altLang="en-US" dirty="0"/>
              <a:t>劇的な向上が続いてきた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r>
              <a:rPr lang="ja-JP" altLang="en-US" dirty="0"/>
              <a:t>更に深く、広く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87" y="2764543"/>
            <a:ext cx="16573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91" y="2797201"/>
            <a:ext cx="9810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23" y="2726279"/>
            <a:ext cx="1262585" cy="41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95536" y="2206605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2012 </a:t>
            </a:r>
            <a:r>
              <a:rPr kumimoji="1" lang="en-US" altLang="ja-JP" dirty="0" err="1"/>
              <a:t>AlexNet</a:t>
            </a:r>
            <a:r>
              <a:rPr kumimoji="1" lang="en-US" altLang="ja-JP" dirty="0"/>
              <a:t> </a:t>
            </a:r>
          </a:p>
          <a:p>
            <a:pPr algn="ctr"/>
            <a:r>
              <a:rPr kumimoji="1" lang="en-US" altLang="ja-JP" dirty="0"/>
              <a:t>(8</a:t>
            </a:r>
            <a:r>
              <a:rPr kumimoji="1" lang="ja-JP" altLang="en-US" dirty="0"/>
              <a:t>層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43808" y="2206605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2014 VGG</a:t>
            </a:r>
            <a:br>
              <a:rPr lang="en-US" altLang="ja-JP" dirty="0"/>
            </a:br>
            <a:r>
              <a:rPr kumimoji="1" lang="en-US" altLang="ja-JP" dirty="0"/>
              <a:t> (19</a:t>
            </a:r>
            <a:r>
              <a:rPr kumimoji="1" lang="ja-JP" altLang="en-US" dirty="0"/>
              <a:t>層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16016" y="2206605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2014 </a:t>
            </a:r>
            <a:r>
              <a:rPr lang="en-US" altLang="ja-JP" dirty="0" err="1"/>
              <a:t>GoogLeNet</a:t>
            </a:r>
            <a:r>
              <a:rPr kumimoji="1" lang="en-US" altLang="ja-JP" dirty="0"/>
              <a:t> (22</a:t>
            </a:r>
            <a:r>
              <a:rPr kumimoji="1" lang="ja-JP" altLang="en-US" dirty="0"/>
              <a:t>層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148" y="342900"/>
            <a:ext cx="495300" cy="651510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532995" y="371183"/>
            <a:ext cx="156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2015 MSRA</a:t>
            </a:r>
            <a:r>
              <a:rPr kumimoji="1" lang="en-US" altLang="ja-JP" dirty="0"/>
              <a:t> </a:t>
            </a:r>
          </a:p>
          <a:p>
            <a:pPr algn="ctr"/>
            <a:r>
              <a:rPr kumimoji="1" lang="en-US" altLang="ja-JP" dirty="0"/>
              <a:t>(152</a:t>
            </a:r>
            <a:r>
              <a:rPr kumimoji="1" lang="ja-JP" altLang="en-US" dirty="0"/>
              <a:t>層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0812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446856" y="1196752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ja-JP" altLang="en-US"/>
              <a:t>特に実画像において重要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en-US" altLang="ja-JP" dirty="0"/>
              <a:t>ZCA whitening 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白色化</a:t>
            </a:r>
            <a:r>
              <a:rPr lang="en-US" altLang="ja-JP" dirty="0"/>
              <a:t>)</a:t>
            </a:r>
          </a:p>
          <a:p>
            <a:pPr lvl="1">
              <a:lnSpc>
                <a:spcPct val="120000"/>
              </a:lnSpc>
            </a:pPr>
            <a:r>
              <a:rPr lang="ja-JP" altLang="en-US" dirty="0"/>
              <a:t>平均、分散正規化         </a:t>
            </a:r>
            <a:r>
              <a:rPr lang="en-US" altLang="ja-JP" dirty="0"/>
              <a:t>…</a:t>
            </a:r>
            <a:r>
              <a:rPr lang="ja-JP" altLang="en-US" dirty="0"/>
              <a:t>など</a:t>
            </a:r>
            <a:br>
              <a:rPr lang="en-US" altLang="ja-JP" dirty="0"/>
            </a:br>
            <a:endParaRPr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最終的な識別性能に大きく影響する</a:t>
            </a:r>
            <a:endParaRPr lang="en-US" altLang="ja-JP" dirty="0"/>
          </a:p>
          <a:p>
            <a:pPr lvl="1">
              <a:lnSpc>
                <a:spcPct val="120000"/>
              </a:lnSpc>
            </a:pPr>
            <a:r>
              <a:rPr lang="ja-JP" altLang="en-US" dirty="0"/>
              <a:t>低層の特徴抽出フィルタの感度を上げる</a:t>
            </a:r>
            <a:endParaRPr lang="en-US" altLang="ja-JP" sz="1600" dirty="0"/>
          </a:p>
          <a:p>
            <a:pPr lvl="1">
              <a:lnSpc>
                <a:spcPct val="120000"/>
              </a:lnSpc>
            </a:pPr>
            <a:endParaRPr lang="en-US" altLang="ja-JP" sz="1800" dirty="0"/>
          </a:p>
          <a:p>
            <a:pPr lvl="1">
              <a:lnSpc>
                <a:spcPct val="120000"/>
              </a:lnSpc>
            </a:pPr>
            <a:endParaRPr kumimoji="1" lang="en-US" altLang="ja-JP" sz="1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9426E-CB49-4617-8165-6E8FBE33A5E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/>
              <a:t>入力画像の</a:t>
            </a:r>
            <a:r>
              <a:rPr kumimoji="1" lang="ja-JP" altLang="en-US" dirty="0"/>
              <a:t>前処理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64" y="3864896"/>
            <a:ext cx="4826900" cy="25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417508" y="650559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[</a:t>
            </a:r>
            <a:r>
              <a:rPr kumimoji="1" lang="en-US" altLang="ja-JP" sz="1400" dirty="0" err="1"/>
              <a:t>Zeiler</a:t>
            </a:r>
            <a:r>
              <a:rPr kumimoji="1" lang="en-US" altLang="ja-JP" sz="1400" dirty="0"/>
              <a:t> and Fergus, 2013]</a:t>
            </a:r>
            <a:endParaRPr kumimoji="1" lang="ja-JP" altLang="en-US" sz="1400" dirty="0"/>
          </a:p>
        </p:txBody>
      </p:sp>
      <p:sp>
        <p:nvSpPr>
          <p:cNvPr id="7" name="角丸四角形 6"/>
          <p:cNvSpPr/>
          <p:nvPr/>
        </p:nvSpPr>
        <p:spPr>
          <a:xfrm>
            <a:off x="4572000" y="5013176"/>
            <a:ext cx="2448272" cy="432048"/>
          </a:xfrm>
          <a:prstGeom prst="roundRect">
            <a:avLst/>
          </a:prstGeom>
          <a:noFill/>
          <a:ln w="34925" cmpd="sng"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64288" y="507816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平均画像を引く</a:t>
            </a:r>
          </a:p>
        </p:txBody>
      </p:sp>
    </p:spTree>
    <p:extLst>
      <p:ext uri="{BB962C8B-B14F-4D97-AF65-F5344CB8AC3E}">
        <p14:creationId xmlns:p14="http://schemas.microsoft.com/office/powerpoint/2010/main" val="7046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ビジネス">
  <a:themeElements>
    <a:clrScheme name="ビジネス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ビジネス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ビジネ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 cmpd="sng">
          <a:solidFill>
            <a:schemeClr val="tx1"/>
          </a:solidFill>
          <a:headEnd type="oval"/>
          <a:tailEnd type="triangle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37234</TotalTime>
  <Words>1680</Words>
  <Application>Microsoft Office PowerPoint</Application>
  <PresentationFormat>画面に合わせる (4:3)</PresentationFormat>
  <Paragraphs>359</Paragraphs>
  <Slides>26</Slides>
  <Notes>5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7" baseType="lpstr">
      <vt:lpstr>ＭＳ Ｐゴシック</vt:lpstr>
      <vt:lpstr>メイリオ</vt:lpstr>
      <vt:lpstr>小塚ゴシック Pr6N B</vt:lpstr>
      <vt:lpstr>小塚ゴシック Pro M</vt:lpstr>
      <vt:lpstr>Calibri</vt:lpstr>
      <vt:lpstr>Lucida Sans Unicode</vt:lpstr>
      <vt:lpstr>Verdana</vt:lpstr>
      <vt:lpstr>Wingdings 2</vt:lpstr>
      <vt:lpstr>Wingdings 3</vt:lpstr>
      <vt:lpstr>ビジネス</vt:lpstr>
      <vt:lpstr>数式</vt:lpstr>
      <vt:lpstr>先端人工知能論Ⅱ  高度な画像認識 (Part 1)</vt:lpstr>
      <vt:lpstr>目次</vt:lpstr>
      <vt:lpstr>画像認識タスクの例</vt:lpstr>
      <vt:lpstr>アプリケーション</vt:lpstr>
      <vt:lpstr>一般物体認識（一般画像認識）</vt:lpstr>
      <vt:lpstr>一般物体認識の主要なタスク</vt:lpstr>
      <vt:lpstr>Convolutional neural network (CNN)</vt:lpstr>
      <vt:lpstr> 更に深く、広く…</vt:lpstr>
      <vt:lpstr>入力画像の前処理</vt:lpstr>
      <vt:lpstr>畳み込みフィルタの可視化</vt:lpstr>
      <vt:lpstr>第一畳み込み層</vt:lpstr>
      <vt:lpstr>訓練データ拡張 (Data augmentation)</vt:lpstr>
      <vt:lpstr>外部大規模データを用いた転移学習</vt:lpstr>
      <vt:lpstr>CNNを用いた転移学習</vt:lpstr>
      <vt:lpstr>特徴抽出器として利用</vt:lpstr>
      <vt:lpstr>Fine-tuning</vt:lpstr>
      <vt:lpstr>学習済みネットワークの効果</vt:lpstr>
      <vt:lpstr> 学習済みネットワーク自体の性質も重要</vt:lpstr>
      <vt:lpstr>異なる学習済みネットワークの比較</vt:lpstr>
      <vt:lpstr>注意：何でもうまくいくとは限らない</vt:lpstr>
      <vt:lpstr>手法選択の方針</vt:lpstr>
      <vt:lpstr>オープンソースソフトウェア</vt:lpstr>
      <vt:lpstr>Caffe  (BSD 2-Clause license)</vt:lpstr>
      <vt:lpstr>Model Zoo</vt:lpstr>
      <vt:lpstr>PowerPoint プレゼンテーション</vt:lpstr>
      <vt:lpstr>Caltech-101 dataset  [Fei-Fei, 2004]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nakayama</dc:creator>
  <cp:lastModifiedBy>nakayama</cp:lastModifiedBy>
  <cp:revision>1409</cp:revision>
  <cp:lastPrinted>2015-09-02T06:08:54Z</cp:lastPrinted>
  <dcterms:created xsi:type="dcterms:W3CDTF">2014-04-19T18:09:11Z</dcterms:created>
  <dcterms:modified xsi:type="dcterms:W3CDTF">2017-10-03T05:19:43Z</dcterms:modified>
</cp:coreProperties>
</file>